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8"/>
  </p:notesMasterIdLst>
  <p:sldIdLst>
    <p:sldId id="256" r:id="rId2"/>
    <p:sldId id="280" r:id="rId3"/>
    <p:sldId id="259" r:id="rId4"/>
    <p:sldId id="295" r:id="rId5"/>
    <p:sldId id="294" r:id="rId6"/>
    <p:sldId id="268" r:id="rId7"/>
    <p:sldId id="261" r:id="rId8"/>
    <p:sldId id="270" r:id="rId9"/>
    <p:sldId id="272" r:id="rId10"/>
    <p:sldId id="273" r:id="rId11"/>
    <p:sldId id="281" r:id="rId12"/>
    <p:sldId id="291" r:id="rId13"/>
    <p:sldId id="276" r:id="rId14"/>
    <p:sldId id="277" r:id="rId15"/>
    <p:sldId id="278"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untatiedot" id="{BD8DCA8B-E1EE-4E5A-9490-630BED7524F5}">
          <p14:sldIdLst>
            <p14:sldId id="256"/>
            <p14:sldId id="280"/>
            <p14:sldId id="259"/>
            <p14:sldId id="295"/>
            <p14:sldId id="294"/>
            <p14:sldId id="268"/>
            <p14:sldId id="261"/>
            <p14:sldId id="270"/>
            <p14:sldId id="272"/>
            <p14:sldId id="273"/>
          </p14:sldIdLst>
        </p14:section>
        <p14:section name="Konsernitiedot" id="{F04732FE-4FB4-4B00-9640-5680B4B79AF3}">
          <p14:sldIdLst>
            <p14:sldId id="281"/>
            <p14:sldId id="291"/>
            <p14:sldId id="276"/>
            <p14:sldId id="277"/>
            <p14:sldId id="278"/>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94987" autoAdjust="0"/>
  </p:normalViewPr>
  <p:slideViewPr>
    <p:cSldViewPr showGuides="1">
      <p:cViewPr varScale="1">
        <p:scale>
          <a:sx n="81" d="100"/>
          <a:sy n="81" d="100"/>
        </p:scale>
        <p:origin x="706" y="67"/>
      </p:cViewPr>
      <p:guideLst>
        <p:guide orient="horz" pos="2160"/>
        <p:guide pos="3840"/>
      </p:guideLst>
    </p:cSldViewPr>
  </p:slideViewPr>
  <p:notesTextViewPr>
    <p:cViewPr>
      <p:scale>
        <a:sx n="1" d="1"/>
        <a:sy n="1" d="1"/>
      </p:scale>
      <p:origin x="0" y="0"/>
    </p:cViewPr>
  </p:notesTextViewPr>
  <p:sorterViewPr>
    <p:cViewPr>
      <p:scale>
        <a:sx n="100" d="100"/>
        <a:sy n="100" d="100"/>
      </p:scale>
      <p:origin x="0" y="-163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17.6.2022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1805280-1548-4AF9-957B-BF5EECEE17A7}" type="slidenum">
              <a:rPr lang="fi-FI" sz="800"/>
              <a:pPr eaLnBrk="1" hangingPunct="1"/>
              <a:t>1</a:t>
            </a:fld>
            <a:endParaRPr lang="fi-FI" sz="800"/>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28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119C122-1841-446F-A209-09DB18BC1FBD}" type="slidenum">
              <a:rPr lang="fi-FI" smtClean="0"/>
              <a:t>12</a:t>
            </a:fld>
            <a:endParaRPr lang="fi-FI"/>
          </a:p>
        </p:txBody>
      </p:sp>
    </p:spTree>
    <p:extLst>
      <p:ext uri="{BB962C8B-B14F-4D97-AF65-F5344CB8AC3E}">
        <p14:creationId xmlns:p14="http://schemas.microsoft.com/office/powerpoint/2010/main" val="973113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Osan ylätunnis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3"/>
            <a:ext cx="10363200" cy="1362075"/>
          </a:xfrm>
        </p:spPr>
        <p:txBody>
          <a:bodyPr anchor="t"/>
          <a:lstStyle>
            <a:lvl1pPr algn="l">
              <a:defRPr sz="4000" b="1" cap="all"/>
            </a:lvl1pPr>
          </a:lstStyle>
          <a:p>
            <a:r>
              <a:rPr lang="fi-FI"/>
              <a:t>Muokkaa ots. perustyyl. napsautt.</a:t>
            </a:r>
            <a:endParaRPr lang="fi-FI" dirty="0"/>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4"/>
          <p:cNvSpPr>
            <a:spLocks noGrp="1" noChangeArrowheads="1"/>
          </p:cNvSpPr>
          <p:nvPr>
            <p:ph type="dt" sz="half" idx="10"/>
          </p:nvPr>
        </p:nvSpPr>
        <p:spPr/>
        <p:txBody>
          <a:bodyPr/>
          <a:lstStyle>
            <a:lvl1pPr>
              <a:defRPr/>
            </a:lvl1pPr>
          </a:lstStyle>
          <a:p>
            <a:fld id="{C41D66D5-6F74-47FE-A40F-B056D6E1C995}" type="datetime1">
              <a:rPr lang="fi-FI"/>
              <a:pPr/>
              <a:t>17.6.2022</a:t>
            </a:fld>
            <a:endParaRPr lang="fi-FI"/>
          </a:p>
        </p:txBody>
      </p:sp>
      <p:sp>
        <p:nvSpPr>
          <p:cNvPr id="5" name="Rectangle 5"/>
          <p:cNvSpPr>
            <a:spLocks noGrp="1" noChangeArrowheads="1"/>
          </p:cNvSpPr>
          <p:nvPr>
            <p:ph type="ftr" sz="quarter" idx="11"/>
          </p:nvPr>
        </p:nvSpPr>
        <p:spPr/>
        <p:txBody>
          <a:bodyPr/>
          <a:lstStyle>
            <a:lvl1pPr>
              <a:defRPr/>
            </a:lvl1pPr>
          </a:lstStyle>
          <a:p>
            <a:r>
              <a:rPr lang="fi-FI"/>
              <a:t>Esityksen nimi / Tekijä</a:t>
            </a:r>
          </a:p>
        </p:txBody>
      </p:sp>
      <p:sp>
        <p:nvSpPr>
          <p:cNvPr id="6" name="Rectangle 6"/>
          <p:cNvSpPr>
            <a:spLocks noGrp="1" noChangeArrowheads="1"/>
          </p:cNvSpPr>
          <p:nvPr>
            <p:ph type="sldNum" sz="quarter" idx="12"/>
          </p:nvPr>
        </p:nvSpPr>
        <p:spPr/>
        <p:txBody>
          <a:bodyPr/>
          <a:lstStyle>
            <a:lvl1pPr>
              <a:defRPr/>
            </a:lvl1pPr>
          </a:lstStyle>
          <a:p>
            <a:fld id="{9F6825E2-45CA-467D-91DC-A2E9A549F6E0}" type="slidenum">
              <a:rPr lang="fi-FI"/>
              <a:pPr/>
              <a:t>‹#›</a:t>
            </a:fld>
            <a:endParaRPr lang="fi-FI"/>
          </a:p>
        </p:txBody>
      </p:sp>
    </p:spTree>
    <p:extLst>
      <p:ext uri="{BB962C8B-B14F-4D97-AF65-F5344CB8AC3E}">
        <p14:creationId xmlns:p14="http://schemas.microsoft.com/office/powerpoint/2010/main" val="24087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17.6.2022</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5"/>
          <p:cNvSpPr>
            <a:spLocks noGrp="1"/>
          </p:cNvSpPr>
          <p:nvPr>
            <p:ph type="ctrTitle"/>
          </p:nvPr>
        </p:nvSpPr>
        <p:spPr>
          <a:xfrm>
            <a:off x="4151784" y="1383615"/>
            <a:ext cx="5910216" cy="3701570"/>
          </a:xfrm>
        </p:spPr>
        <p:txBody>
          <a:bodyPr/>
          <a:lstStyle/>
          <a:p>
            <a:r>
              <a:rPr lang="fi-FI" dirty="0"/>
              <a:t>Etelä-Savon kuntien tilinpäätöstiedot 2021</a:t>
            </a:r>
            <a:endParaRPr lang="fi-FI"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09893B1D-07BE-4147-9FF3-BCEE0E7D07D8}"/>
              </a:ext>
            </a:extLst>
          </p:cNvPr>
          <p:cNvSpPr>
            <a:spLocks noGrp="1"/>
          </p:cNvSpPr>
          <p:nvPr>
            <p:ph type="title"/>
          </p:nvPr>
        </p:nvSpPr>
        <p:spPr>
          <a:xfrm>
            <a:off x="767408" y="404664"/>
            <a:ext cx="8297862" cy="504056"/>
          </a:xfrm>
        </p:spPr>
        <p:txBody>
          <a:bodyPr/>
          <a:lstStyle/>
          <a:p>
            <a:r>
              <a:rPr lang="fi-FI" dirty="0"/>
              <a:t>Lainakanta 2021, euroa/asukas</a:t>
            </a:r>
          </a:p>
        </p:txBody>
      </p:sp>
      <p:pic>
        <p:nvPicPr>
          <p:cNvPr id="2" name="Kuva 1" descr="Palkkikaavio: lainakanta Etelä-Savossa kunnittain 2021, euroa per asukas. Eniten asukasta kohden oli lainaa Mikkelissä, 5 721 euroa. Enonkoskella ja Hirvensalmella ei ollut lainaa lainkaan. Etelä-Savossa keskimäärin lainaa oli 4 177 euroa per asukas.">
            <a:extLst>
              <a:ext uri="{FF2B5EF4-FFF2-40B4-BE49-F238E27FC236}">
                <a16:creationId xmlns:a16="http://schemas.microsoft.com/office/drawing/2014/main" id="{53DCD0A2-D24D-AC12-C43B-5D9CA899CDEC}"/>
              </a:ext>
            </a:extLst>
          </p:cNvPr>
          <p:cNvPicPr>
            <a:picLocks noChangeAspect="1"/>
          </p:cNvPicPr>
          <p:nvPr/>
        </p:nvPicPr>
        <p:blipFill>
          <a:blip r:embed="rId2"/>
          <a:stretch>
            <a:fillRect/>
          </a:stretch>
        </p:blipFill>
        <p:spPr>
          <a:xfrm>
            <a:off x="695400" y="1196752"/>
            <a:ext cx="7704856" cy="4689589"/>
          </a:xfrm>
          <a:prstGeom prst="rect">
            <a:avLst/>
          </a:prstGeom>
        </p:spPr>
      </p:pic>
      <p:pic>
        <p:nvPicPr>
          <p:cNvPr id="16" name="Kuva 15" descr="Palkkikaavio: lainakannan muutos per asukas Etelä-Savossa kunnittain 2020-2021, prosenttia. Suhteellisesti eniten lainakanta asukasta kohden lisääntyi Mäntyharjussa, 10 prosenttia ja Mikkelissä, 8 prosenttia. Keskimäärin lainakanta asukasta kohden väheni Etelä-Savossa 1 prosentin.">
            <a:extLst>
              <a:ext uri="{FF2B5EF4-FFF2-40B4-BE49-F238E27FC236}">
                <a16:creationId xmlns:a16="http://schemas.microsoft.com/office/drawing/2014/main" id="{671DB5BB-CA78-FD04-F2D6-DA869E353076}"/>
              </a:ext>
            </a:extLst>
          </p:cNvPr>
          <p:cNvPicPr>
            <a:picLocks noChangeAspect="1"/>
          </p:cNvPicPr>
          <p:nvPr/>
        </p:nvPicPr>
        <p:blipFill>
          <a:blip r:embed="rId3"/>
          <a:stretch>
            <a:fillRect/>
          </a:stretch>
        </p:blipFill>
        <p:spPr>
          <a:xfrm>
            <a:off x="8616280" y="1124744"/>
            <a:ext cx="2987299" cy="4023709"/>
          </a:xfrm>
          <a:prstGeom prst="rect">
            <a:avLst/>
          </a:prstGeom>
        </p:spPr>
      </p:pic>
      <p:sp>
        <p:nvSpPr>
          <p:cNvPr id="14" name="Ympyrä: Ontto 13">
            <a:extLst>
              <a:ext uri="{FF2B5EF4-FFF2-40B4-BE49-F238E27FC236}">
                <a16:creationId xmlns:a16="http://schemas.microsoft.com/office/drawing/2014/main" id="{093C952A-3DE8-480A-8055-1BE10465762C}"/>
              </a:ext>
              <a:ext uri="{C183D7F6-B498-43B3-948B-1728B52AA6E4}">
                <adec:decorative xmlns:adec="http://schemas.microsoft.com/office/drawing/2017/decorative" val="1"/>
              </a:ext>
            </a:extLst>
          </p:cNvPr>
          <p:cNvSpPr/>
          <p:nvPr/>
        </p:nvSpPr>
        <p:spPr>
          <a:xfrm>
            <a:off x="551384" y="2204864"/>
            <a:ext cx="1440160" cy="432048"/>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7" name="Title 11">
            <a:extLst>
              <a:ext uri="{FF2B5EF4-FFF2-40B4-BE49-F238E27FC236}">
                <a16:creationId xmlns:a16="http://schemas.microsoft.com/office/drawing/2014/main" id="{4295FFA7-8A01-C016-E521-E44C248DE5E4}"/>
              </a:ext>
            </a:extLst>
          </p:cNvPr>
          <p:cNvSpPr txBox="1">
            <a:spLocks/>
          </p:cNvSpPr>
          <p:nvPr/>
        </p:nvSpPr>
        <p:spPr bwMode="auto">
          <a:xfrm>
            <a:off x="623392" y="6453336"/>
            <a:ext cx="1137726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15.6.2022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3375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6D5CFA24-167A-4DD6-A22C-35F79AE93C0B}"/>
              </a:ext>
            </a:extLst>
          </p:cNvPr>
          <p:cNvSpPr>
            <a:spLocks noGrp="1"/>
          </p:cNvSpPr>
          <p:nvPr>
            <p:ph type="ctrTitle"/>
          </p:nvPr>
        </p:nvSpPr>
        <p:spPr/>
        <p:txBody>
          <a:bodyPr/>
          <a:lstStyle/>
          <a:p>
            <a:r>
              <a:rPr lang="fi-FI" dirty="0"/>
              <a:t>Kuntakonsernien tiedot</a:t>
            </a:r>
          </a:p>
        </p:txBody>
      </p:sp>
      <p:sp>
        <p:nvSpPr>
          <p:cNvPr id="4" name="Päivämäärän paikkamerkki 3">
            <a:extLst>
              <a:ext uri="{FF2B5EF4-FFF2-40B4-BE49-F238E27FC236}">
                <a16:creationId xmlns:a16="http://schemas.microsoft.com/office/drawing/2014/main" id="{A67DC5EB-EF93-4540-80CE-736EFE2EACFB}"/>
              </a:ext>
            </a:extLst>
          </p:cNvPr>
          <p:cNvSpPr>
            <a:spLocks noGrp="1"/>
          </p:cNvSpPr>
          <p:nvPr>
            <p:ph type="dt" sz="half" idx="10"/>
          </p:nvPr>
        </p:nvSpPr>
        <p:spPr/>
        <p:txBody>
          <a:bodyPr/>
          <a:lstStyle/>
          <a:p>
            <a:fld id="{0D59731D-1104-4E55-947B-FED14414697A}" type="datetime1">
              <a:rPr lang="fi-FI" smtClean="0"/>
              <a:pPr/>
              <a:t>17.6.2022</a:t>
            </a:fld>
            <a:endParaRPr lang="fi-FI"/>
          </a:p>
        </p:txBody>
      </p:sp>
      <p:sp>
        <p:nvSpPr>
          <p:cNvPr id="5" name="Dian numeron paikkamerkki 4">
            <a:extLst>
              <a:ext uri="{FF2B5EF4-FFF2-40B4-BE49-F238E27FC236}">
                <a16:creationId xmlns:a16="http://schemas.microsoft.com/office/drawing/2014/main" id="{DB80DFFA-8838-42EB-9749-8D9FA6C3EB5D}"/>
              </a:ext>
            </a:extLst>
          </p:cNvPr>
          <p:cNvSpPr>
            <a:spLocks noGrp="1"/>
          </p:cNvSpPr>
          <p:nvPr>
            <p:ph type="sldNum" sz="quarter" idx="12"/>
          </p:nvPr>
        </p:nvSpPr>
        <p:spPr/>
        <p:txBody>
          <a:bodyPr/>
          <a:lstStyle/>
          <a:p>
            <a:fld id="{13B7423C-49DF-480B-95B3-665743409324}" type="slidenum">
              <a:rPr lang="fi-FI" smtClean="0"/>
              <a:pPr/>
              <a:t>11</a:t>
            </a:fld>
            <a:endParaRPr lang="fi-FI"/>
          </a:p>
        </p:txBody>
      </p:sp>
    </p:spTree>
    <p:extLst>
      <p:ext uri="{BB962C8B-B14F-4D97-AF65-F5344CB8AC3E}">
        <p14:creationId xmlns:p14="http://schemas.microsoft.com/office/powerpoint/2010/main" val="1254412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E1E96D77-877D-4150-93A2-78C73D77C92B}"/>
              </a:ext>
            </a:extLst>
          </p:cNvPr>
          <p:cNvSpPr>
            <a:spLocks noGrp="1"/>
          </p:cNvSpPr>
          <p:nvPr>
            <p:ph type="title"/>
          </p:nvPr>
        </p:nvSpPr>
        <p:spPr>
          <a:xfrm>
            <a:off x="767408" y="404664"/>
            <a:ext cx="8297862" cy="504056"/>
          </a:xfrm>
        </p:spPr>
        <p:txBody>
          <a:bodyPr/>
          <a:lstStyle/>
          <a:p>
            <a:r>
              <a:rPr lang="fi-FI" dirty="0"/>
              <a:t>Kuntakonsernien toimintakate 2021, euroa/asukas</a:t>
            </a:r>
          </a:p>
        </p:txBody>
      </p:sp>
      <p:pic>
        <p:nvPicPr>
          <p:cNvPr id="2" name="Kuva 1" descr="Palkkikaavio: kuntakonsernien toimintakate Etelä-Savossa kunnittain 2021, euroa per asukas. Toimintakate per asukas oli kaikissa kuntakonserneissa negatiivinen, eniten Sulkavalla ja Pertunmaalla, ja vähiten Pieksämäellä ja Mikkelissä. Etelä-Savossa kuntakonsernien toimintakate per asukas oli -6 637 euroa.">
            <a:extLst>
              <a:ext uri="{FF2B5EF4-FFF2-40B4-BE49-F238E27FC236}">
                <a16:creationId xmlns:a16="http://schemas.microsoft.com/office/drawing/2014/main" id="{3C3596EF-1D1A-FE17-4356-C25EFA940EB2}"/>
              </a:ext>
            </a:extLst>
          </p:cNvPr>
          <p:cNvPicPr>
            <a:picLocks noChangeAspect="1"/>
          </p:cNvPicPr>
          <p:nvPr/>
        </p:nvPicPr>
        <p:blipFill>
          <a:blip r:embed="rId3"/>
          <a:stretch>
            <a:fillRect/>
          </a:stretch>
        </p:blipFill>
        <p:spPr>
          <a:xfrm>
            <a:off x="479376" y="1052736"/>
            <a:ext cx="8200843" cy="5040561"/>
          </a:xfrm>
          <a:prstGeom prst="rect">
            <a:avLst/>
          </a:prstGeom>
        </p:spPr>
      </p:pic>
      <p:sp>
        <p:nvSpPr>
          <p:cNvPr id="6" name="Tekstiruutu 5">
            <a:extLst>
              <a:ext uri="{FF2B5EF4-FFF2-40B4-BE49-F238E27FC236}">
                <a16:creationId xmlns:a16="http://schemas.microsoft.com/office/drawing/2014/main" id="{35EE99C4-66A2-45C7-5CEC-3D8D863B4B9F}"/>
              </a:ext>
            </a:extLst>
          </p:cNvPr>
          <p:cNvSpPr txBox="1"/>
          <p:nvPr/>
        </p:nvSpPr>
        <p:spPr>
          <a:xfrm>
            <a:off x="9336360" y="1340768"/>
            <a:ext cx="2304256" cy="2031325"/>
          </a:xfrm>
          <a:prstGeom prst="rect">
            <a:avLst/>
          </a:prstGeom>
          <a:noFill/>
        </p:spPr>
        <p:txBody>
          <a:bodyPr wrap="square" rtlCol="0">
            <a:spAutoFit/>
          </a:bodyPr>
          <a:lstStyle/>
          <a:p>
            <a:pPr algn="l"/>
            <a:r>
              <a:rPr lang="fi-FI" sz="1400" dirty="0"/>
              <a:t>Vuonna </a:t>
            </a:r>
            <a:r>
              <a:rPr lang="fi-FI" sz="1400" b="1" dirty="0"/>
              <a:t>2020</a:t>
            </a:r>
            <a:r>
              <a:rPr lang="fi-FI" sz="1400" dirty="0"/>
              <a:t> kuntakonsernien toimintakate oli Etelä-Savossa -6 247* euroa per asukas ja koko Suomessa -5 237 euroa per asukas.</a:t>
            </a:r>
          </a:p>
          <a:p>
            <a:pPr algn="l"/>
            <a:endParaRPr lang="fi-FI" sz="1400" dirty="0"/>
          </a:p>
          <a:p>
            <a:pPr algn="l"/>
            <a:r>
              <a:rPr lang="fi-FI" sz="1400" dirty="0"/>
              <a:t>*v.2020 aluejaon mukaan </a:t>
            </a:r>
          </a:p>
          <a:p>
            <a:pPr algn="l"/>
            <a:r>
              <a:rPr lang="fi-FI" sz="1400" dirty="0"/>
              <a:t>Lähde: Kuntaliitto</a:t>
            </a:r>
          </a:p>
        </p:txBody>
      </p:sp>
      <p:sp>
        <p:nvSpPr>
          <p:cNvPr id="7" name="Title 11" descr="Palkkikaavio kuntakonsernien toimintakatteesta Etelä-Savossa kunnittain 2021, euroa per asukas. Kaikkien Etelä-Savon kuntien konsernien toimintakatteet olivat miinuksella, vähiten asukasta kohden Pieksämäellä, -6 272 euroa ja eniten Sulkavalla, -8 163 euroa per asukas.">
            <a:extLst>
              <a:ext uri="{FF2B5EF4-FFF2-40B4-BE49-F238E27FC236}">
                <a16:creationId xmlns:a16="http://schemas.microsoft.com/office/drawing/2014/main" id="{60B15751-3E47-4B27-8E80-D5C54BA36C98}"/>
              </a:ext>
            </a:extLst>
          </p:cNvPr>
          <p:cNvSpPr txBox="1">
            <a:spLocks/>
          </p:cNvSpPr>
          <p:nvPr/>
        </p:nvSpPr>
        <p:spPr bwMode="auto">
          <a:xfrm>
            <a:off x="623392" y="6525344"/>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9.5.2022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14552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0EAF68A-60B7-4BEB-A7A9-5E045A97C276}"/>
              </a:ext>
            </a:extLst>
          </p:cNvPr>
          <p:cNvSpPr>
            <a:spLocks noGrp="1"/>
          </p:cNvSpPr>
          <p:nvPr>
            <p:ph type="title"/>
          </p:nvPr>
        </p:nvSpPr>
        <p:spPr>
          <a:xfrm>
            <a:off x="767408" y="404664"/>
            <a:ext cx="10153128" cy="504056"/>
          </a:xfrm>
        </p:spPr>
        <p:txBody>
          <a:bodyPr/>
          <a:lstStyle/>
          <a:p>
            <a:r>
              <a:rPr lang="fi-FI" dirty="0"/>
              <a:t>Kuntakonsernien vuosikate 2021, euroa/asukas</a:t>
            </a:r>
          </a:p>
        </p:txBody>
      </p:sp>
      <p:pic>
        <p:nvPicPr>
          <p:cNvPr id="3" name="Kuva 2" descr="Palkkikaavio: kuntakonsernien vuosikate Etelä-Savossa kunnittain 2021, euroa per asukas. Vuosikate per asukas oli kaikissa kuntakonserneissa positiivinen, eniten Enonkoskella ja Puumalassa, ja vähiten Mäntyharjulla ja Pertunmaalla. Etelä-Savossa kuntakonsernien vuosikate per asukas oli keskimäärin 948 euroa.">
            <a:extLst>
              <a:ext uri="{FF2B5EF4-FFF2-40B4-BE49-F238E27FC236}">
                <a16:creationId xmlns:a16="http://schemas.microsoft.com/office/drawing/2014/main" id="{D13BA8C6-22EE-1762-ED26-D6E0B5209C02}"/>
              </a:ext>
            </a:extLst>
          </p:cNvPr>
          <p:cNvPicPr>
            <a:picLocks noChangeAspect="1"/>
          </p:cNvPicPr>
          <p:nvPr/>
        </p:nvPicPr>
        <p:blipFill>
          <a:blip r:embed="rId2"/>
          <a:stretch>
            <a:fillRect/>
          </a:stretch>
        </p:blipFill>
        <p:spPr>
          <a:xfrm>
            <a:off x="551384" y="1196752"/>
            <a:ext cx="8928992" cy="4914236"/>
          </a:xfrm>
          <a:prstGeom prst="rect">
            <a:avLst/>
          </a:prstGeom>
        </p:spPr>
      </p:pic>
      <p:sp>
        <p:nvSpPr>
          <p:cNvPr id="7" name="Tekstiruutu 6">
            <a:extLst>
              <a:ext uri="{FF2B5EF4-FFF2-40B4-BE49-F238E27FC236}">
                <a16:creationId xmlns:a16="http://schemas.microsoft.com/office/drawing/2014/main" id="{0AC3D9ED-B7D1-F880-4EB0-2BE87BDD8DDB}"/>
              </a:ext>
            </a:extLst>
          </p:cNvPr>
          <p:cNvSpPr txBox="1"/>
          <p:nvPr/>
        </p:nvSpPr>
        <p:spPr>
          <a:xfrm>
            <a:off x="9696400" y="1268760"/>
            <a:ext cx="2304256" cy="2031325"/>
          </a:xfrm>
          <a:prstGeom prst="rect">
            <a:avLst/>
          </a:prstGeom>
          <a:noFill/>
        </p:spPr>
        <p:txBody>
          <a:bodyPr wrap="square" rtlCol="0">
            <a:spAutoFit/>
          </a:bodyPr>
          <a:lstStyle/>
          <a:p>
            <a:pPr algn="l"/>
            <a:r>
              <a:rPr lang="fi-FI" sz="1400" dirty="0"/>
              <a:t>Vuonna </a:t>
            </a:r>
            <a:r>
              <a:rPr lang="fi-FI" sz="1400" b="1" dirty="0"/>
              <a:t>2020</a:t>
            </a:r>
            <a:r>
              <a:rPr lang="fi-FI" sz="1400" dirty="0"/>
              <a:t> kuntakonsernien vuosikate oli Etelä-Savossa 1 184* euroa per asukas ja koko Suomessa 1 250 euroa per asukas.</a:t>
            </a:r>
          </a:p>
          <a:p>
            <a:pPr algn="l"/>
            <a:endParaRPr lang="fi-FI" sz="1400" dirty="0"/>
          </a:p>
          <a:p>
            <a:pPr algn="l"/>
            <a:r>
              <a:rPr lang="fi-FI" sz="1400" dirty="0"/>
              <a:t>*v.2020 aluejaon mukaan </a:t>
            </a:r>
          </a:p>
          <a:p>
            <a:pPr algn="l"/>
            <a:r>
              <a:rPr lang="fi-FI" sz="1400" dirty="0"/>
              <a:t>Lähde: Kuntaliitto</a:t>
            </a:r>
          </a:p>
        </p:txBody>
      </p:sp>
      <p:sp>
        <p:nvSpPr>
          <p:cNvPr id="8" name="Title 11" descr="Palkkikaavio kuntakonsernien toimintakatteesta Etelä-Savossa kunnittain 2021, euroa per asukas. Kaikkien Etelä-Savon kuntien konsernien toimintakatteet olivat miinuksella, vähiten asukasta kohden Pieksämäellä, -6 272 euroa ja eniten Sulkavalla, -8 163 euroa per asukas.">
            <a:extLst>
              <a:ext uri="{FF2B5EF4-FFF2-40B4-BE49-F238E27FC236}">
                <a16:creationId xmlns:a16="http://schemas.microsoft.com/office/drawing/2014/main" id="{BFA19041-AC5E-DB25-2470-FB11EC2556D7}"/>
              </a:ext>
            </a:extLst>
          </p:cNvPr>
          <p:cNvSpPr txBox="1">
            <a:spLocks/>
          </p:cNvSpPr>
          <p:nvPr/>
        </p:nvSpPr>
        <p:spPr bwMode="auto">
          <a:xfrm>
            <a:off x="623392" y="6525344"/>
            <a:ext cx="11449272"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9.5.2022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4214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1AF0A8D6-E292-4ED1-A140-472AB87852A5}"/>
              </a:ext>
            </a:extLst>
          </p:cNvPr>
          <p:cNvSpPr>
            <a:spLocks noGrp="1"/>
          </p:cNvSpPr>
          <p:nvPr>
            <p:ph type="title"/>
          </p:nvPr>
        </p:nvSpPr>
        <p:spPr>
          <a:xfrm>
            <a:off x="767408" y="332656"/>
            <a:ext cx="10153128" cy="576064"/>
          </a:xfrm>
        </p:spPr>
        <p:txBody>
          <a:bodyPr/>
          <a:lstStyle/>
          <a:p>
            <a:r>
              <a:rPr lang="fi-FI" dirty="0"/>
              <a:t>Kuntakonsernien vuosikate 2018 - 2021, euroa/asukas</a:t>
            </a:r>
            <a:endParaRPr lang="fi-FI" b="0" dirty="0"/>
          </a:p>
        </p:txBody>
      </p:sp>
      <p:pic>
        <p:nvPicPr>
          <p:cNvPr id="2" name="Kuva 1" descr="Palkkikaavio: kuntakonsernien vuosikate Etelä-Savossa kunnittain 2018-2021, euroa per asukas. Vuonna 2021 korkein vuosikate per asukas oli Enonkoskella, joka oli ainoa kuntakonserni missä vuosikate on noussut joka vuonna tarkasteluaikana. Pieksämäen kuntakonsernin vuosikate per asukas myös hieman nousi edellisestä vuodesta, mutta muiden kuntakonsernien vuosikatteet laskivat vuodesta 2020.">
            <a:extLst>
              <a:ext uri="{FF2B5EF4-FFF2-40B4-BE49-F238E27FC236}">
                <a16:creationId xmlns:a16="http://schemas.microsoft.com/office/drawing/2014/main" id="{C400D5DD-C15E-0773-EA35-D55C9B366DCF}"/>
              </a:ext>
            </a:extLst>
          </p:cNvPr>
          <p:cNvPicPr>
            <a:picLocks noChangeAspect="1"/>
          </p:cNvPicPr>
          <p:nvPr/>
        </p:nvPicPr>
        <p:blipFill>
          <a:blip r:embed="rId2"/>
          <a:stretch>
            <a:fillRect/>
          </a:stretch>
        </p:blipFill>
        <p:spPr>
          <a:xfrm>
            <a:off x="767408" y="1237186"/>
            <a:ext cx="8928992" cy="4712094"/>
          </a:xfrm>
          <a:prstGeom prst="rect">
            <a:avLst/>
          </a:prstGeom>
        </p:spPr>
      </p:pic>
      <p:sp>
        <p:nvSpPr>
          <p:cNvPr id="6" name="Title 11">
            <a:extLst>
              <a:ext uri="{FF2B5EF4-FFF2-40B4-BE49-F238E27FC236}">
                <a16:creationId xmlns:a16="http://schemas.microsoft.com/office/drawing/2014/main" id="{7291B21C-6EB7-4251-AE14-5DD8E4FD9038}"/>
              </a:ext>
            </a:extLst>
          </p:cNvPr>
          <p:cNvSpPr txBox="1">
            <a:spLocks/>
          </p:cNvSpPr>
          <p:nvPr/>
        </p:nvSpPr>
        <p:spPr bwMode="auto">
          <a:xfrm>
            <a:off x="407368" y="6525344"/>
            <a:ext cx="11665296"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Tilastokeskus,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9.5.2022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61485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8F759C00-7BC2-452B-BA0C-72E6B004D43A}"/>
              </a:ext>
            </a:extLst>
          </p:cNvPr>
          <p:cNvSpPr>
            <a:spLocks noGrp="1"/>
          </p:cNvSpPr>
          <p:nvPr>
            <p:ph type="title"/>
          </p:nvPr>
        </p:nvSpPr>
        <p:spPr>
          <a:xfrm>
            <a:off x="767408" y="404664"/>
            <a:ext cx="11089232" cy="504056"/>
          </a:xfrm>
        </p:spPr>
        <p:txBody>
          <a:bodyPr/>
          <a:lstStyle/>
          <a:p>
            <a:r>
              <a:rPr lang="fi-FI" dirty="0"/>
              <a:t>Kuntakonsernien tilikauden tulos 2018 - 2021, euroa/asukas</a:t>
            </a:r>
          </a:p>
        </p:txBody>
      </p:sp>
      <p:sp>
        <p:nvSpPr>
          <p:cNvPr id="11" name="Title 11">
            <a:extLst>
              <a:ext uri="{FF2B5EF4-FFF2-40B4-BE49-F238E27FC236}">
                <a16:creationId xmlns:a16="http://schemas.microsoft.com/office/drawing/2014/main" id="{123EAA17-2304-6C73-6865-9F7765BA7CB3}"/>
              </a:ext>
            </a:extLst>
          </p:cNvPr>
          <p:cNvSpPr txBox="1">
            <a:spLocks/>
          </p:cNvSpPr>
          <p:nvPr/>
        </p:nvSpPr>
        <p:spPr bwMode="auto">
          <a:xfrm>
            <a:off x="407368" y="6525344"/>
            <a:ext cx="11665296"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Tilastokeskus,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9.5.2022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kuntakonsernien tilikauden tulos Etelä-Savossa kunnittain 2018-2021, euroa per asukas. Asukasta kohti laskettuna eniten plussalla Etelä-Savon kuntakonserneista tilikauden tulos oli vuonna 2021 Enonkoskella, 1 035 euroa per asukas, ja eniten miinuksella Pertunmaalla, -515 euroa per asukas. ">
            <a:extLst>
              <a:ext uri="{FF2B5EF4-FFF2-40B4-BE49-F238E27FC236}">
                <a16:creationId xmlns:a16="http://schemas.microsoft.com/office/drawing/2014/main" id="{ACE90D7E-A237-CB54-313B-1D6CF0C3270F}"/>
              </a:ext>
            </a:extLst>
          </p:cNvPr>
          <p:cNvPicPr>
            <a:picLocks noChangeAspect="1"/>
          </p:cNvPicPr>
          <p:nvPr/>
        </p:nvPicPr>
        <p:blipFill>
          <a:blip r:embed="rId2"/>
          <a:stretch>
            <a:fillRect/>
          </a:stretch>
        </p:blipFill>
        <p:spPr>
          <a:xfrm>
            <a:off x="695399" y="980728"/>
            <a:ext cx="9471535" cy="5359502"/>
          </a:xfrm>
          <a:prstGeom prst="rect">
            <a:avLst/>
          </a:prstGeom>
        </p:spPr>
      </p:pic>
    </p:spTree>
    <p:extLst>
      <p:ext uri="{BB962C8B-B14F-4D97-AF65-F5344CB8AC3E}">
        <p14:creationId xmlns:p14="http://schemas.microsoft.com/office/powerpoint/2010/main" val="114247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57C17B50-4B85-4626-A04E-1DF1AB90B904}"/>
              </a:ext>
            </a:extLst>
          </p:cNvPr>
          <p:cNvSpPr>
            <a:spLocks noGrp="1"/>
          </p:cNvSpPr>
          <p:nvPr>
            <p:ph type="title"/>
          </p:nvPr>
        </p:nvSpPr>
        <p:spPr>
          <a:xfrm>
            <a:off x="767408" y="332656"/>
            <a:ext cx="10153128" cy="504056"/>
          </a:xfrm>
        </p:spPr>
        <p:txBody>
          <a:bodyPr/>
          <a:lstStyle/>
          <a:p>
            <a:r>
              <a:rPr lang="fi-FI" dirty="0"/>
              <a:t>Kuntakonsernien lainakanta 2018 - 2021, euroa/asukas</a:t>
            </a:r>
          </a:p>
        </p:txBody>
      </p:sp>
      <p:pic>
        <p:nvPicPr>
          <p:cNvPr id="11" name="Kuva 10" descr="Palkkikaavio: kuntakonsernien lainakanta Etelä-Savossa kunnittain 2018-2021, euroa per asukas. Kuntakonserneista eniten asukasta kohden oli lainaa Mikkelissä, 11 502 euroa, ja vähiten Enonkoskella, 1 073 euroa per asukas. Osalla kunnista asukasta kohden lasketut lainamäärät ovat hieman nousseet, osalla hieman laskeneet.">
            <a:extLst>
              <a:ext uri="{FF2B5EF4-FFF2-40B4-BE49-F238E27FC236}">
                <a16:creationId xmlns:a16="http://schemas.microsoft.com/office/drawing/2014/main" id="{899CE99E-799B-1FB3-CE6E-03DA0D5E2A3F}"/>
              </a:ext>
            </a:extLst>
          </p:cNvPr>
          <p:cNvPicPr>
            <a:picLocks noChangeAspect="1"/>
          </p:cNvPicPr>
          <p:nvPr/>
        </p:nvPicPr>
        <p:blipFill>
          <a:blip r:embed="rId2"/>
          <a:stretch>
            <a:fillRect/>
          </a:stretch>
        </p:blipFill>
        <p:spPr>
          <a:xfrm>
            <a:off x="479376" y="885093"/>
            <a:ext cx="9289032" cy="5743424"/>
          </a:xfrm>
          <a:prstGeom prst="rect">
            <a:avLst/>
          </a:prstGeom>
        </p:spPr>
      </p:pic>
      <p:sp>
        <p:nvSpPr>
          <p:cNvPr id="9" name="Title 11">
            <a:extLst>
              <a:ext uri="{FF2B5EF4-FFF2-40B4-BE49-F238E27FC236}">
                <a16:creationId xmlns:a16="http://schemas.microsoft.com/office/drawing/2014/main" id="{D0EBB913-F418-0D97-6DCD-9B079A0C1F99}"/>
              </a:ext>
            </a:extLst>
          </p:cNvPr>
          <p:cNvSpPr txBox="1">
            <a:spLocks/>
          </p:cNvSpPr>
          <p:nvPr/>
        </p:nvSpPr>
        <p:spPr bwMode="auto">
          <a:xfrm>
            <a:off x="407368" y="6525344"/>
            <a:ext cx="11665296"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Kuntaliitto, Tilastokeskus,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9.5.2022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665838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E6D422-4482-41B8-9D6B-A99B6E2A0D89}"/>
              </a:ext>
            </a:extLst>
          </p:cNvPr>
          <p:cNvSpPr>
            <a:spLocks noGrp="1"/>
          </p:cNvSpPr>
          <p:nvPr>
            <p:ph type="ctrTitle"/>
          </p:nvPr>
        </p:nvSpPr>
        <p:spPr/>
        <p:txBody>
          <a:bodyPr/>
          <a:lstStyle/>
          <a:p>
            <a:r>
              <a:rPr lang="fi-FI" dirty="0"/>
              <a:t>Kuntien tiedot</a:t>
            </a:r>
          </a:p>
        </p:txBody>
      </p:sp>
      <p:sp>
        <p:nvSpPr>
          <p:cNvPr id="4" name="Päivämäärän paikkamerkki 3">
            <a:extLst>
              <a:ext uri="{FF2B5EF4-FFF2-40B4-BE49-F238E27FC236}">
                <a16:creationId xmlns:a16="http://schemas.microsoft.com/office/drawing/2014/main" id="{6CB9CFF9-118A-4E59-B172-039BC42C790D}"/>
              </a:ext>
            </a:extLst>
          </p:cNvPr>
          <p:cNvSpPr>
            <a:spLocks noGrp="1"/>
          </p:cNvSpPr>
          <p:nvPr>
            <p:ph type="dt" sz="half" idx="10"/>
          </p:nvPr>
        </p:nvSpPr>
        <p:spPr/>
        <p:txBody>
          <a:bodyPr/>
          <a:lstStyle/>
          <a:p>
            <a:fld id="{C41D66D5-6F74-47FE-A40F-B056D6E1C995}" type="datetime1">
              <a:rPr lang="fi-FI" smtClean="0"/>
              <a:pPr/>
              <a:t>17.6.2022</a:t>
            </a:fld>
            <a:endParaRPr lang="fi-FI"/>
          </a:p>
        </p:txBody>
      </p:sp>
      <p:sp>
        <p:nvSpPr>
          <p:cNvPr id="5" name="Dian numeron paikkamerkki 4">
            <a:extLst>
              <a:ext uri="{FF2B5EF4-FFF2-40B4-BE49-F238E27FC236}">
                <a16:creationId xmlns:a16="http://schemas.microsoft.com/office/drawing/2014/main" id="{F9150611-7B5A-4B26-83E3-5340DF947144}"/>
              </a:ext>
            </a:extLst>
          </p:cNvPr>
          <p:cNvSpPr>
            <a:spLocks noGrp="1"/>
          </p:cNvSpPr>
          <p:nvPr>
            <p:ph type="sldNum" sz="quarter" idx="12"/>
          </p:nvPr>
        </p:nvSpPr>
        <p:spPr/>
        <p:txBody>
          <a:bodyPr/>
          <a:lstStyle/>
          <a:p>
            <a:fld id="{9F6825E2-45CA-467D-91DC-A2E9A549F6E0}" type="slidenum">
              <a:rPr lang="fi-FI" smtClean="0"/>
              <a:pPr/>
              <a:t>2</a:t>
            </a:fld>
            <a:endParaRPr lang="fi-FI"/>
          </a:p>
        </p:txBody>
      </p:sp>
    </p:spTree>
    <p:extLst>
      <p:ext uri="{BB962C8B-B14F-4D97-AF65-F5344CB8AC3E}">
        <p14:creationId xmlns:p14="http://schemas.microsoft.com/office/powerpoint/2010/main" val="2967291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1CF097-4897-4C55-9B5B-7CE01C57E108}"/>
              </a:ext>
            </a:extLst>
          </p:cNvPr>
          <p:cNvSpPr>
            <a:spLocks noGrp="1"/>
          </p:cNvSpPr>
          <p:nvPr>
            <p:ph type="title"/>
          </p:nvPr>
        </p:nvSpPr>
        <p:spPr>
          <a:xfrm>
            <a:off x="623392" y="404664"/>
            <a:ext cx="10801200" cy="432048"/>
          </a:xfrm>
        </p:spPr>
        <p:txBody>
          <a:bodyPr/>
          <a:lstStyle/>
          <a:p>
            <a:r>
              <a:rPr lang="fi-FI" dirty="0"/>
              <a:t>Väestönmuutos Etelä-Savossa 2020-2021, prosenttia</a:t>
            </a:r>
            <a:endParaRPr lang="fi-FI" b="0" dirty="0"/>
          </a:p>
        </p:txBody>
      </p:sp>
      <p:sp>
        <p:nvSpPr>
          <p:cNvPr id="8" name="Title 11">
            <a:extLst>
              <a:ext uri="{FF2B5EF4-FFF2-40B4-BE49-F238E27FC236}">
                <a16:creationId xmlns:a16="http://schemas.microsoft.com/office/drawing/2014/main" id="{F855B5B0-25C7-436D-88BF-ECCC23C23059}"/>
              </a:ext>
            </a:extLst>
          </p:cNvPr>
          <p:cNvSpPr txBox="1">
            <a:spLocks/>
          </p:cNvSpPr>
          <p:nvPr/>
        </p:nvSpPr>
        <p:spPr bwMode="auto">
          <a:xfrm>
            <a:off x="479376" y="6525344"/>
            <a:ext cx="11593288"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1.1.2022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15.6</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väestömuutoksesta Etelä-Savossa kunnittain 2020-2021 prosentteina. Kaikissa kunnissa väestö väheni vuonna 2021, suhteellisesti eniten Sulkavalla, 2,1 prosenttia ja suhteellisesti vähiten Savonlinnassa, 0,4 prosenttia. Koko Etelä-Savossa väkiluku väheni 0,8 prosenttia eli 1 014 henkilöä. Koko maassa väkiluku lisääntyi 0,3 prosenttia.">
            <a:extLst>
              <a:ext uri="{FF2B5EF4-FFF2-40B4-BE49-F238E27FC236}">
                <a16:creationId xmlns:a16="http://schemas.microsoft.com/office/drawing/2014/main" id="{A213D98F-24E0-9FCE-3EC6-63FD006BC342}"/>
              </a:ext>
            </a:extLst>
          </p:cNvPr>
          <p:cNvPicPr>
            <a:picLocks noChangeAspect="1"/>
          </p:cNvPicPr>
          <p:nvPr/>
        </p:nvPicPr>
        <p:blipFill>
          <a:blip r:embed="rId2"/>
          <a:stretch>
            <a:fillRect/>
          </a:stretch>
        </p:blipFill>
        <p:spPr>
          <a:xfrm>
            <a:off x="551384" y="1196752"/>
            <a:ext cx="7848872" cy="4927899"/>
          </a:xfrm>
          <a:prstGeom prst="rect">
            <a:avLst/>
          </a:prstGeom>
        </p:spPr>
      </p:pic>
      <p:graphicFrame>
        <p:nvGraphicFramePr>
          <p:cNvPr id="5" name="Taulukko 4">
            <a:extLst>
              <a:ext uri="{FF2B5EF4-FFF2-40B4-BE49-F238E27FC236}">
                <a16:creationId xmlns:a16="http://schemas.microsoft.com/office/drawing/2014/main" id="{50C0C6E8-F943-A9D0-32C1-25D729C95480}"/>
              </a:ext>
            </a:extLst>
          </p:cNvPr>
          <p:cNvGraphicFramePr>
            <a:graphicFrameLocks noGrp="1"/>
          </p:cNvGraphicFramePr>
          <p:nvPr>
            <p:extLst>
              <p:ext uri="{D42A27DB-BD31-4B8C-83A1-F6EECF244321}">
                <p14:modId xmlns:p14="http://schemas.microsoft.com/office/powerpoint/2010/main" val="3788253072"/>
              </p:ext>
            </p:extLst>
          </p:nvPr>
        </p:nvGraphicFramePr>
        <p:xfrm>
          <a:off x="8616280" y="1196752"/>
          <a:ext cx="3059129" cy="2879722"/>
        </p:xfrm>
        <a:graphic>
          <a:graphicData uri="http://schemas.openxmlformats.org/drawingml/2006/table">
            <a:tbl>
              <a:tblPr firstRow="1">
                <a:tableStyleId>{5C22544A-7EE6-4342-B048-85BDC9FD1C3A}</a:tableStyleId>
              </a:tblPr>
              <a:tblGrid>
                <a:gridCol w="1040104">
                  <a:extLst>
                    <a:ext uri="{9D8B030D-6E8A-4147-A177-3AD203B41FA5}">
                      <a16:colId xmlns:a16="http://schemas.microsoft.com/office/drawing/2014/main" val="4002287576"/>
                    </a:ext>
                  </a:extLst>
                </a:gridCol>
                <a:gridCol w="685245">
                  <a:extLst>
                    <a:ext uri="{9D8B030D-6E8A-4147-A177-3AD203B41FA5}">
                      <a16:colId xmlns:a16="http://schemas.microsoft.com/office/drawing/2014/main" val="206650558"/>
                    </a:ext>
                  </a:extLst>
                </a:gridCol>
                <a:gridCol w="660772">
                  <a:extLst>
                    <a:ext uri="{9D8B030D-6E8A-4147-A177-3AD203B41FA5}">
                      <a16:colId xmlns:a16="http://schemas.microsoft.com/office/drawing/2014/main" val="1298351924"/>
                    </a:ext>
                  </a:extLst>
                </a:gridCol>
                <a:gridCol w="673008">
                  <a:extLst>
                    <a:ext uri="{9D8B030D-6E8A-4147-A177-3AD203B41FA5}">
                      <a16:colId xmlns:a16="http://schemas.microsoft.com/office/drawing/2014/main" val="1129692448"/>
                    </a:ext>
                  </a:extLst>
                </a:gridCol>
              </a:tblGrid>
              <a:tr h="638461">
                <a:tc>
                  <a:txBody>
                    <a:bodyPr/>
                    <a:lstStyle/>
                    <a:p>
                      <a:pPr algn="l" fontAlgn="ctr"/>
                      <a:endParaRPr lang="fi-FI"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i-FI" sz="1000" u="none" strike="noStrike" dirty="0">
                          <a:effectLst/>
                        </a:rPr>
                        <a:t>Väestö 31.12.2021</a:t>
                      </a:r>
                      <a:endParaRPr lang="fi-FI" sz="10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i-FI" sz="1000" u="none" strike="noStrike">
                          <a:effectLst/>
                        </a:rPr>
                        <a:t>Väkiluvun muutos</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i-FI" sz="1000" u="none" strike="noStrike">
                          <a:effectLst/>
                        </a:rPr>
                        <a:t>Väkiluvun muutos 2021, %</a:t>
                      </a:r>
                      <a:endParaRPr lang="fi-FI" sz="10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4824372"/>
                  </a:ext>
                </a:extLst>
              </a:tr>
              <a:tr h="159615">
                <a:tc>
                  <a:txBody>
                    <a:bodyPr/>
                    <a:lstStyle/>
                    <a:p>
                      <a:pPr algn="l" fontAlgn="ctr"/>
                      <a:r>
                        <a:rPr lang="fi-FI" sz="1000" u="none" strike="noStrike">
                          <a:effectLst/>
                        </a:rPr>
                        <a:t>KOKO MAA</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5 548 241</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14 448</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0,3</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02640370"/>
                  </a:ext>
                </a:extLst>
              </a:tr>
              <a:tr h="159615">
                <a:tc>
                  <a:txBody>
                    <a:bodyPr/>
                    <a:lstStyle/>
                    <a:p>
                      <a:pPr algn="l" fontAlgn="ctr"/>
                      <a:r>
                        <a:rPr lang="fi-FI" sz="1000" u="none" strike="noStrike">
                          <a:effectLst/>
                        </a:rPr>
                        <a:t>Savonlinna</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32 547</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-115</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-0,4</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10148443"/>
                  </a:ext>
                </a:extLst>
              </a:tr>
              <a:tr h="159615">
                <a:tc>
                  <a:txBody>
                    <a:bodyPr/>
                    <a:lstStyle/>
                    <a:p>
                      <a:pPr algn="l" fontAlgn="ctr"/>
                      <a:r>
                        <a:rPr lang="fi-FI" sz="1000" u="none" strike="noStrike">
                          <a:effectLst/>
                        </a:rPr>
                        <a:t>Enonkoski</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1 362</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-7</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-0,5</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62428641"/>
                  </a:ext>
                </a:extLst>
              </a:tr>
              <a:tr h="159615">
                <a:tc>
                  <a:txBody>
                    <a:bodyPr/>
                    <a:lstStyle/>
                    <a:p>
                      <a:pPr algn="l" fontAlgn="ctr"/>
                      <a:r>
                        <a:rPr lang="fi-FI" sz="1000" u="none" strike="noStrike">
                          <a:effectLst/>
                        </a:rPr>
                        <a:t>Pertunmaa</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1 644</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-10</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-0,6</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83590602"/>
                  </a:ext>
                </a:extLst>
              </a:tr>
              <a:tr h="159615">
                <a:tc>
                  <a:txBody>
                    <a:bodyPr/>
                    <a:lstStyle/>
                    <a:p>
                      <a:pPr algn="l" fontAlgn="ctr"/>
                      <a:r>
                        <a:rPr lang="fi-FI" sz="1000" u="none" strike="noStrike">
                          <a:effectLst/>
                        </a:rPr>
                        <a:t>Mäntyharju</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dirty="0">
                          <a:effectLst/>
                        </a:rPr>
                        <a:t>5 635</a:t>
                      </a:r>
                      <a:endParaRPr lang="fi-FI" sz="1000" b="0" i="0" u="none" strike="noStrike" dirty="0">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-41</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-0,7</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4644109"/>
                  </a:ext>
                </a:extLst>
              </a:tr>
              <a:tr h="159615">
                <a:tc>
                  <a:txBody>
                    <a:bodyPr/>
                    <a:lstStyle/>
                    <a:p>
                      <a:pPr algn="l" fontAlgn="ctr"/>
                      <a:r>
                        <a:rPr lang="fi-FI" sz="1000" u="none" strike="noStrike">
                          <a:effectLst/>
                        </a:rPr>
                        <a:t>Pieksämäki</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17 253</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-122</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-0,7 </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25930675"/>
                  </a:ext>
                </a:extLst>
              </a:tr>
              <a:tr h="159615">
                <a:tc>
                  <a:txBody>
                    <a:bodyPr/>
                    <a:lstStyle/>
                    <a:p>
                      <a:pPr algn="l" fontAlgn="ctr"/>
                      <a:r>
                        <a:rPr lang="fi-FI" sz="1000" b="1" u="none" strike="noStrike">
                          <a:effectLst/>
                        </a:rPr>
                        <a:t>MK10 Etelä-Savo</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b="1" u="none" strike="noStrike">
                          <a:effectLst/>
                        </a:rPr>
                        <a:t>131 688</a:t>
                      </a:r>
                      <a:endParaRPr lang="fi-FI" sz="1000" b="1"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b="1" u="none" strike="noStrike">
                          <a:effectLst/>
                        </a:rPr>
                        <a:t>-1 014</a:t>
                      </a:r>
                      <a:endParaRPr lang="fi-FI" sz="1000" b="1"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b="1" u="none" strike="noStrike" dirty="0">
                          <a:effectLst/>
                        </a:rPr>
                        <a:t>-0,8</a:t>
                      </a:r>
                      <a:endParaRPr lang="fi-FI" sz="1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13487596"/>
                  </a:ext>
                </a:extLst>
              </a:tr>
              <a:tr h="159615">
                <a:tc>
                  <a:txBody>
                    <a:bodyPr/>
                    <a:lstStyle/>
                    <a:p>
                      <a:pPr algn="l" fontAlgn="ctr"/>
                      <a:r>
                        <a:rPr lang="fi-FI" sz="1000" u="none" strike="noStrike">
                          <a:effectLst/>
                        </a:rPr>
                        <a:t>Juva</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5 887</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-45</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-0,8</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26293342"/>
                  </a:ext>
                </a:extLst>
              </a:tr>
              <a:tr h="159615">
                <a:tc>
                  <a:txBody>
                    <a:bodyPr/>
                    <a:lstStyle/>
                    <a:p>
                      <a:pPr algn="l" fontAlgn="ctr"/>
                      <a:r>
                        <a:rPr lang="fi-FI" sz="1000" u="none" strike="noStrike">
                          <a:effectLst/>
                        </a:rPr>
                        <a:t>Mikkeli</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52 122</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-461</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-0,9</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29180370"/>
                  </a:ext>
                </a:extLst>
              </a:tr>
              <a:tr h="159615">
                <a:tc>
                  <a:txBody>
                    <a:bodyPr/>
                    <a:lstStyle/>
                    <a:p>
                      <a:pPr algn="l" fontAlgn="ctr"/>
                      <a:r>
                        <a:rPr lang="fi-FI" sz="1000" u="none" strike="noStrike">
                          <a:effectLst/>
                        </a:rPr>
                        <a:t>Puumala</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2 117</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-20</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-0,9</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57957034"/>
                  </a:ext>
                </a:extLst>
              </a:tr>
              <a:tr h="159615">
                <a:tc>
                  <a:txBody>
                    <a:bodyPr/>
                    <a:lstStyle/>
                    <a:p>
                      <a:pPr algn="l" fontAlgn="ctr"/>
                      <a:r>
                        <a:rPr lang="fi-FI" sz="1000" u="none" strike="noStrike">
                          <a:effectLst/>
                        </a:rPr>
                        <a:t>Rantasalmi</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3 330</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-34</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-1,0</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7371524"/>
                  </a:ext>
                </a:extLst>
              </a:tr>
              <a:tr h="159615">
                <a:tc>
                  <a:txBody>
                    <a:bodyPr/>
                    <a:lstStyle/>
                    <a:p>
                      <a:pPr algn="l" fontAlgn="ctr"/>
                      <a:r>
                        <a:rPr lang="fi-FI" sz="1000" u="none" strike="noStrike">
                          <a:effectLst/>
                        </a:rPr>
                        <a:t>Hirvensalmi</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2 131</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-25</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-1,2</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9750648"/>
                  </a:ext>
                </a:extLst>
              </a:tr>
              <a:tr h="159615">
                <a:tc>
                  <a:txBody>
                    <a:bodyPr/>
                    <a:lstStyle/>
                    <a:p>
                      <a:pPr algn="l" fontAlgn="ctr"/>
                      <a:r>
                        <a:rPr lang="fi-FI" sz="1000" u="none" strike="noStrike">
                          <a:effectLst/>
                        </a:rPr>
                        <a:t>Kangasniemi</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5 230</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-82</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a:effectLst/>
                        </a:rPr>
                        <a:t>-1,5</a:t>
                      </a:r>
                      <a:endParaRPr lang="fi-FI"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53453380"/>
                  </a:ext>
                </a:extLst>
              </a:tr>
              <a:tr h="166266">
                <a:tc>
                  <a:txBody>
                    <a:bodyPr/>
                    <a:lstStyle/>
                    <a:p>
                      <a:pPr algn="l" fontAlgn="ctr"/>
                      <a:r>
                        <a:rPr lang="fi-FI" sz="1000" u="none" strike="noStrike">
                          <a:effectLst/>
                        </a:rPr>
                        <a:t>Sulkava</a:t>
                      </a:r>
                      <a:endParaRPr lang="fi-FI" sz="1000" b="1"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fi-FI" sz="1000" u="none" strike="noStrike">
                          <a:effectLst/>
                        </a:rPr>
                        <a:t>2 430</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r" fontAlgn="ctr"/>
                      <a:r>
                        <a:rPr lang="fi-FI" sz="1000" u="none" strike="noStrike">
                          <a:effectLst/>
                        </a:rPr>
                        <a:t>-52</a:t>
                      </a:r>
                      <a:endParaRPr lang="fi-FI" sz="1000" b="0" i="0" u="none" strike="noStrike">
                        <a:solidFill>
                          <a:srgbClr val="000000"/>
                        </a:solidFill>
                        <a:effectLst/>
                        <a:latin typeface="Calibri" panose="020F0502020204030204" pitchFamily="34" charset="0"/>
                      </a:endParaRPr>
                    </a:p>
                  </a:txBody>
                  <a:tcPr marL="0" marR="79808" marT="0" marB="0" anchor="ctr"/>
                </a:tc>
                <a:tc>
                  <a:txBody>
                    <a:bodyPr/>
                    <a:lstStyle/>
                    <a:p>
                      <a:pPr algn="ctr" fontAlgn="ctr"/>
                      <a:r>
                        <a:rPr lang="fi-FI" sz="1000" u="none" strike="noStrike" dirty="0">
                          <a:effectLst/>
                        </a:rPr>
                        <a:t>-2,1</a:t>
                      </a:r>
                      <a:endParaRPr lang="fi-FI"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9910343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F4FBB04-BB7D-43B9-A62F-D0137110940D}"/>
              </a:ext>
            </a:extLst>
          </p:cNvPr>
          <p:cNvSpPr>
            <a:spLocks noGrp="1"/>
          </p:cNvSpPr>
          <p:nvPr>
            <p:ph type="title"/>
          </p:nvPr>
        </p:nvSpPr>
        <p:spPr>
          <a:xfrm>
            <a:off x="623392" y="404664"/>
            <a:ext cx="8297862" cy="504056"/>
          </a:xfrm>
        </p:spPr>
        <p:txBody>
          <a:bodyPr/>
          <a:lstStyle/>
          <a:p>
            <a:r>
              <a:rPr lang="fi-FI" dirty="0"/>
              <a:t>Toimintatuotot 2018 - 2021, euroa/asukas</a:t>
            </a:r>
          </a:p>
        </p:txBody>
      </p:sp>
      <p:sp>
        <p:nvSpPr>
          <p:cNvPr id="12" name="Ympyrä: Ontto 11">
            <a:extLst>
              <a:ext uri="{FF2B5EF4-FFF2-40B4-BE49-F238E27FC236}">
                <a16:creationId xmlns:a16="http://schemas.microsoft.com/office/drawing/2014/main" id="{CE721A51-78D7-4908-92E3-11FFEF77A800}"/>
              </a:ext>
              <a:ext uri="{C183D7F6-B498-43B3-948B-1728B52AA6E4}">
                <adec:decorative xmlns:adec="http://schemas.microsoft.com/office/drawing/2017/decorative" val="1"/>
              </a:ext>
            </a:extLst>
          </p:cNvPr>
          <p:cNvSpPr/>
          <p:nvPr/>
        </p:nvSpPr>
        <p:spPr>
          <a:xfrm rot="18869180">
            <a:off x="3457183" y="4825738"/>
            <a:ext cx="1255717" cy="396306"/>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pic>
        <p:nvPicPr>
          <p:cNvPr id="2" name="Kuva 1" descr="Pylväskaavio: Toimintatuotot kunnittain Etelä-Savossa 2018-2021, euroa per asukas. Suurimmat toimintatuotot  vuonna 2021 olivat Rantasalmella, 2 077 euroa per asukas, ja pienimmät Kangasniemellä, 585 euroa per asukas. Etelä-Savon maakunnassa toimintatuotot olivat 1 144 euroa per asukas vuonna 2021.">
            <a:extLst>
              <a:ext uri="{FF2B5EF4-FFF2-40B4-BE49-F238E27FC236}">
                <a16:creationId xmlns:a16="http://schemas.microsoft.com/office/drawing/2014/main" id="{CE87B865-838C-4E26-84C8-B0D7183BFAA1}"/>
              </a:ext>
            </a:extLst>
          </p:cNvPr>
          <p:cNvPicPr>
            <a:picLocks noChangeAspect="1"/>
          </p:cNvPicPr>
          <p:nvPr/>
        </p:nvPicPr>
        <p:blipFill>
          <a:blip r:embed="rId2"/>
          <a:stretch>
            <a:fillRect/>
          </a:stretch>
        </p:blipFill>
        <p:spPr>
          <a:xfrm>
            <a:off x="551384" y="1052736"/>
            <a:ext cx="7344816" cy="4741590"/>
          </a:xfrm>
          <a:prstGeom prst="rect">
            <a:avLst/>
          </a:prstGeom>
        </p:spPr>
      </p:pic>
      <p:pic>
        <p:nvPicPr>
          <p:cNvPr id="11" name="Kuva 10" descr="Palkkikaavio: Asukaskohtaisten toimintatuottojen prosenttimuutos kunnittain Etelä-Savossa 2020-2021. Pertunmaalla toimintatuotot nousivat suhteellisesti eniten, 24,5 prosenttia ja Rantasalmella toimintatuotot vähenivät suhteellisesti eniten, 9,4 prosenttia edellisvuodesta. Koko Etelä-Savossa toimintatuotot lisääntyivät yhteensä 14,4 prosenttia edellisvuodesta.">
            <a:extLst>
              <a:ext uri="{FF2B5EF4-FFF2-40B4-BE49-F238E27FC236}">
                <a16:creationId xmlns:a16="http://schemas.microsoft.com/office/drawing/2014/main" id="{EBE81D4B-835A-8CDF-12AB-CBA3A02FB495}"/>
              </a:ext>
            </a:extLst>
          </p:cNvPr>
          <p:cNvPicPr>
            <a:picLocks noChangeAspect="1"/>
          </p:cNvPicPr>
          <p:nvPr/>
        </p:nvPicPr>
        <p:blipFill>
          <a:blip r:embed="rId3"/>
          <a:stretch>
            <a:fillRect/>
          </a:stretch>
        </p:blipFill>
        <p:spPr>
          <a:xfrm>
            <a:off x="8400256" y="1052736"/>
            <a:ext cx="3170195" cy="4170025"/>
          </a:xfrm>
          <a:prstGeom prst="rect">
            <a:avLst/>
          </a:prstGeom>
        </p:spPr>
      </p:pic>
      <p:sp>
        <p:nvSpPr>
          <p:cNvPr id="9" name="Title 11">
            <a:extLst>
              <a:ext uri="{FF2B5EF4-FFF2-40B4-BE49-F238E27FC236}">
                <a16:creationId xmlns:a16="http://schemas.microsoft.com/office/drawing/2014/main" id="{F0DB1D72-CD89-28E2-A3B7-FD95892300A4}"/>
              </a:ext>
            </a:extLst>
          </p:cNvPr>
          <p:cNvSpPr txBox="1">
            <a:spLocks/>
          </p:cNvSpPr>
          <p:nvPr/>
        </p:nvSpPr>
        <p:spPr bwMode="auto">
          <a:xfrm>
            <a:off x="623392" y="6165304"/>
            <a:ext cx="1137726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t>Etelä-Savon luvut €/asukas ovat kunkin vuoden aluejaon mukaisia (Heinävesi ja Joroinen siirtyivät 1.1.2021 muihin maakuntiin).</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15.6.2022</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2765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A16B97C2-786C-42CF-8E45-1DA8152B332D}"/>
              </a:ext>
            </a:extLst>
          </p:cNvPr>
          <p:cNvSpPr>
            <a:spLocks noGrp="1"/>
          </p:cNvSpPr>
          <p:nvPr>
            <p:ph type="title"/>
          </p:nvPr>
        </p:nvSpPr>
        <p:spPr>
          <a:xfrm>
            <a:off x="623392" y="404664"/>
            <a:ext cx="8297862" cy="504056"/>
          </a:xfrm>
        </p:spPr>
        <p:txBody>
          <a:bodyPr/>
          <a:lstStyle/>
          <a:p>
            <a:r>
              <a:rPr lang="fi-FI" dirty="0"/>
              <a:t>Toimintakulut 2018 - 2021, euroa/asukas</a:t>
            </a:r>
          </a:p>
        </p:txBody>
      </p:sp>
      <p:pic>
        <p:nvPicPr>
          <p:cNvPr id="2" name="Kuva 1" descr="Pylväskaavio: Toimintakulut kunnittain Etelä-Savossa 2018-2021, euroa per asukas. Suurimmat toimintakulut  vuonna 2021 olivat Pertunmaalla, 9 340 ja Rantasalmella, 9 215 euroa per asukas, ja pienimmät Savonlinnassa, 7 617 ja Pieksämäellä, 7 905 euroa per asukas. Etelä-Savon maakunnassa toimintakulut olivat 8 021 euroa per asukas vuonna 2021.">
            <a:extLst>
              <a:ext uri="{FF2B5EF4-FFF2-40B4-BE49-F238E27FC236}">
                <a16:creationId xmlns:a16="http://schemas.microsoft.com/office/drawing/2014/main" id="{EA8E665E-46B2-2E70-E1EF-4E14FDED4995}"/>
              </a:ext>
            </a:extLst>
          </p:cNvPr>
          <p:cNvPicPr>
            <a:picLocks noChangeAspect="1"/>
          </p:cNvPicPr>
          <p:nvPr/>
        </p:nvPicPr>
        <p:blipFill>
          <a:blip r:embed="rId2"/>
          <a:stretch>
            <a:fillRect/>
          </a:stretch>
        </p:blipFill>
        <p:spPr>
          <a:xfrm>
            <a:off x="479376" y="1124744"/>
            <a:ext cx="7230483" cy="4529721"/>
          </a:xfrm>
          <a:prstGeom prst="rect">
            <a:avLst/>
          </a:prstGeom>
        </p:spPr>
      </p:pic>
      <p:pic>
        <p:nvPicPr>
          <p:cNvPr id="7" name="Kuva 6" descr="Palkkikaavio: Asukaskohtaisten toimintakulujen prosenttimuutos kunnittain Etelä-Savossa 2020-2021. Eniten toimintakulut nousivat Mäntyharjulla, 10,7 prosenttia ja eniten toimintakulut vähenivät Enonkoskella, 2,5 prosenttia. Etelä-Savon maakunnassa toimintakulut lisääntyivät yhteensä 7,7 prosenttia.">
            <a:extLst>
              <a:ext uri="{FF2B5EF4-FFF2-40B4-BE49-F238E27FC236}">
                <a16:creationId xmlns:a16="http://schemas.microsoft.com/office/drawing/2014/main" id="{E21F553F-97C2-E9A4-7F2B-94FF8E2A6811}"/>
              </a:ext>
            </a:extLst>
          </p:cNvPr>
          <p:cNvPicPr>
            <a:picLocks noChangeAspect="1"/>
          </p:cNvPicPr>
          <p:nvPr/>
        </p:nvPicPr>
        <p:blipFill>
          <a:blip r:embed="rId3"/>
          <a:stretch>
            <a:fillRect/>
          </a:stretch>
        </p:blipFill>
        <p:spPr>
          <a:xfrm>
            <a:off x="8264290" y="1034934"/>
            <a:ext cx="3232310" cy="4211064"/>
          </a:xfrm>
          <a:prstGeom prst="rect">
            <a:avLst/>
          </a:prstGeom>
        </p:spPr>
      </p:pic>
      <p:sp>
        <p:nvSpPr>
          <p:cNvPr id="18" name="Title 11">
            <a:extLst>
              <a:ext uri="{FF2B5EF4-FFF2-40B4-BE49-F238E27FC236}">
                <a16:creationId xmlns:a16="http://schemas.microsoft.com/office/drawing/2014/main" id="{A449C65B-CABB-4388-19A5-2AF5F938810A}"/>
              </a:ext>
            </a:extLst>
          </p:cNvPr>
          <p:cNvSpPr txBox="1">
            <a:spLocks/>
          </p:cNvSpPr>
          <p:nvPr/>
        </p:nvSpPr>
        <p:spPr bwMode="auto">
          <a:xfrm>
            <a:off x="623392" y="6165304"/>
            <a:ext cx="1137726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t>Etelä-Savon luvut €/asukas ovat kunkin vuoden aluejaon mukaisia (Heinävesi ja Joroinen siirtyivät 1.1.2021 muihin maakuntiin).</a:t>
            </a:r>
          </a:p>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a:t>
            </a:r>
            <a:r>
              <a:rPr lang="fi-FI" sz="1000" dirty="0">
                <a:solidFill>
                  <a:srgbClr val="000000"/>
                </a:solidFill>
                <a:latin typeface="Arial" charset="-52"/>
                <a:cs typeface="Arial" charset="-52"/>
              </a:rPr>
              <a:t>15.6.2022</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
        <p:nvSpPr>
          <p:cNvPr id="12" name="Ympyrä: Ontto 11">
            <a:extLst>
              <a:ext uri="{FF2B5EF4-FFF2-40B4-BE49-F238E27FC236}">
                <a16:creationId xmlns:a16="http://schemas.microsoft.com/office/drawing/2014/main" id="{6E1B2DAE-59D6-4C52-8CA6-63837C17781C}"/>
              </a:ext>
              <a:ext uri="{C183D7F6-B498-43B3-948B-1728B52AA6E4}">
                <adec:decorative xmlns:adec="http://schemas.microsoft.com/office/drawing/2017/decorative" val="1"/>
              </a:ext>
            </a:extLst>
          </p:cNvPr>
          <p:cNvSpPr/>
          <p:nvPr/>
        </p:nvSpPr>
        <p:spPr>
          <a:xfrm rot="18869180">
            <a:off x="2807950" y="4748632"/>
            <a:ext cx="1236713" cy="38507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6" name="Ympyrä: Ontto 15">
            <a:extLst>
              <a:ext uri="{FF2B5EF4-FFF2-40B4-BE49-F238E27FC236}">
                <a16:creationId xmlns:a16="http://schemas.microsoft.com/office/drawing/2014/main" id="{DDF445F8-7D05-42DB-85A1-CB8334FED265}"/>
              </a:ext>
              <a:ext uri="{C183D7F6-B498-43B3-948B-1728B52AA6E4}">
                <adec:decorative xmlns:adec="http://schemas.microsoft.com/office/drawing/2017/decorative" val="1"/>
              </a:ext>
            </a:extLst>
          </p:cNvPr>
          <p:cNvSpPr/>
          <p:nvPr/>
        </p:nvSpPr>
        <p:spPr>
          <a:xfrm>
            <a:off x="8256240" y="3068960"/>
            <a:ext cx="1152128" cy="360040"/>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Tree>
    <p:extLst>
      <p:ext uri="{BB962C8B-B14F-4D97-AF65-F5344CB8AC3E}">
        <p14:creationId xmlns:p14="http://schemas.microsoft.com/office/powerpoint/2010/main" val="26176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076A53A1-FFB4-49B6-973A-E8308785B49F}"/>
              </a:ext>
            </a:extLst>
          </p:cNvPr>
          <p:cNvSpPr>
            <a:spLocks noGrp="1"/>
          </p:cNvSpPr>
          <p:nvPr>
            <p:ph type="title"/>
          </p:nvPr>
        </p:nvSpPr>
        <p:spPr>
          <a:xfrm>
            <a:off x="767408" y="404664"/>
            <a:ext cx="10801200" cy="432048"/>
          </a:xfrm>
        </p:spPr>
        <p:txBody>
          <a:bodyPr/>
          <a:lstStyle/>
          <a:p>
            <a:r>
              <a:rPr lang="fi-FI" dirty="0"/>
              <a:t>Toimintakate Etelä-Savossa kunnittain 2021, euroa/asukas</a:t>
            </a:r>
          </a:p>
        </p:txBody>
      </p:sp>
      <p:pic>
        <p:nvPicPr>
          <p:cNvPr id="2" name="Kuva 1" descr="Palkkikaavio: toimintakate Etelä-Savossa kunnittain 2021, euroa per asukas. Toimintakate per asukas oli kaikissa kunnissa negatiivinen, eniten Pertunmaalla ja Sulkavalla ja vähiten Enonkoskella ja Pieksämäellä. Etelä-Savossa toimintakate per asukas oli -6 871 euroa.">
            <a:extLst>
              <a:ext uri="{FF2B5EF4-FFF2-40B4-BE49-F238E27FC236}">
                <a16:creationId xmlns:a16="http://schemas.microsoft.com/office/drawing/2014/main" id="{7575DACB-70D9-3796-44DA-5BFE9EC7798F}"/>
              </a:ext>
            </a:extLst>
          </p:cNvPr>
          <p:cNvPicPr>
            <a:picLocks noChangeAspect="1"/>
          </p:cNvPicPr>
          <p:nvPr/>
        </p:nvPicPr>
        <p:blipFill>
          <a:blip r:embed="rId2"/>
          <a:stretch>
            <a:fillRect/>
          </a:stretch>
        </p:blipFill>
        <p:spPr>
          <a:xfrm>
            <a:off x="695400" y="1052736"/>
            <a:ext cx="8804488" cy="4680520"/>
          </a:xfrm>
          <a:prstGeom prst="rect">
            <a:avLst/>
          </a:prstGeom>
        </p:spPr>
      </p:pic>
      <p:sp>
        <p:nvSpPr>
          <p:cNvPr id="13" name="Title 11">
            <a:extLst>
              <a:ext uri="{FF2B5EF4-FFF2-40B4-BE49-F238E27FC236}">
                <a16:creationId xmlns:a16="http://schemas.microsoft.com/office/drawing/2014/main" id="{64FD964F-8D5A-7E35-2D10-A17755802814}"/>
              </a:ext>
            </a:extLst>
          </p:cNvPr>
          <p:cNvSpPr txBox="1">
            <a:spLocks/>
          </p:cNvSpPr>
          <p:nvPr/>
        </p:nvSpPr>
        <p:spPr bwMode="auto">
          <a:xfrm>
            <a:off x="623392" y="6453336"/>
            <a:ext cx="1137726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15.6.2022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0117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BFDFDCF7-E401-40B9-BF2F-64BE53890F54}"/>
              </a:ext>
            </a:extLst>
          </p:cNvPr>
          <p:cNvSpPr>
            <a:spLocks noGrp="1"/>
          </p:cNvSpPr>
          <p:nvPr>
            <p:ph type="title"/>
          </p:nvPr>
        </p:nvSpPr>
        <p:spPr>
          <a:xfrm>
            <a:off x="767408" y="404664"/>
            <a:ext cx="10009112" cy="504056"/>
          </a:xfrm>
        </p:spPr>
        <p:txBody>
          <a:bodyPr/>
          <a:lstStyle/>
          <a:p>
            <a:r>
              <a:rPr lang="fi-FI" dirty="0"/>
              <a:t>Toimintakatteen (euroa/asukas) muutos 2020 - 2021, prosenttia</a:t>
            </a:r>
          </a:p>
        </p:txBody>
      </p:sp>
      <p:pic>
        <p:nvPicPr>
          <p:cNvPr id="2" name="Kuva 1" descr="Palkkikaavio: toimintakatteen (euroa per asukas) prosenttimuutos Etelä-Savossa kunnittain 2020-2021. Toimintakate per asukas oli kaikissa kunnissa negatiivinen, ja heikkeni kaikissa muissa kunnissa paitsi Enonkoskella, jossa se kasvoi 0,3 prosenttia. Suhteellisesti eniten toimintakate heikkeni edellisvuodesta Mäntyharjulla ja Kangasniemellä. Etelä-Savossa toimintakatteen muutos oli keskimäärin -6,3 prosenttia.">
            <a:extLst>
              <a:ext uri="{FF2B5EF4-FFF2-40B4-BE49-F238E27FC236}">
                <a16:creationId xmlns:a16="http://schemas.microsoft.com/office/drawing/2014/main" id="{8E1FBD33-CD61-7762-088A-ADBFD2196240}"/>
              </a:ext>
            </a:extLst>
          </p:cNvPr>
          <p:cNvPicPr>
            <a:picLocks noChangeAspect="1"/>
          </p:cNvPicPr>
          <p:nvPr/>
        </p:nvPicPr>
        <p:blipFill>
          <a:blip r:embed="rId2"/>
          <a:stretch>
            <a:fillRect/>
          </a:stretch>
        </p:blipFill>
        <p:spPr>
          <a:xfrm>
            <a:off x="551384" y="1196752"/>
            <a:ext cx="7908144" cy="4536504"/>
          </a:xfrm>
          <a:prstGeom prst="rect">
            <a:avLst/>
          </a:prstGeom>
        </p:spPr>
      </p:pic>
      <p:sp>
        <p:nvSpPr>
          <p:cNvPr id="8" name="Tekstiruutu 7">
            <a:extLst>
              <a:ext uri="{FF2B5EF4-FFF2-40B4-BE49-F238E27FC236}">
                <a16:creationId xmlns:a16="http://schemas.microsoft.com/office/drawing/2014/main" id="{9FA2C04A-8E0C-4B3A-B23B-B663E6F402A2}"/>
              </a:ext>
            </a:extLst>
          </p:cNvPr>
          <p:cNvSpPr txBox="1"/>
          <p:nvPr/>
        </p:nvSpPr>
        <p:spPr>
          <a:xfrm>
            <a:off x="8832304" y="1484784"/>
            <a:ext cx="2376264" cy="2767081"/>
          </a:xfrm>
          <a:prstGeom prst="rect">
            <a:avLst/>
          </a:prstGeom>
        </p:spPr>
        <p:style>
          <a:lnRef idx="2">
            <a:schemeClr val="accent1"/>
          </a:lnRef>
          <a:fillRef idx="1">
            <a:schemeClr val="lt1"/>
          </a:fillRef>
          <a:effectRef idx="0">
            <a:schemeClr val="accent1"/>
          </a:effectRef>
          <a:fontRef idx="minor">
            <a:schemeClr val="dk1"/>
          </a:fontRef>
        </p:style>
        <p:txBody>
          <a:bodyPr wrap="square" lIns="90000" tIns="90000" rIns="90000" bIns="90000" rtlCol="0">
            <a:spAutoFit/>
          </a:bodyPr>
          <a:lstStyle/>
          <a:p>
            <a:pPr marL="285750" indent="-285750">
              <a:buFont typeface="Arial" panose="020B0604020202020204" pitchFamily="34" charset="0"/>
              <a:buChar char="•"/>
            </a:pPr>
            <a:r>
              <a:rPr lang="fi-FI" sz="1400" dirty="0"/>
              <a:t>Etelä-Savossa toimintakate oli kaikissa kunnissa negatiivinen, ja heikkeni kaikissa muissa kunnissa paitsi Enonkoskella.</a:t>
            </a:r>
          </a:p>
          <a:p>
            <a:endParaRPr lang="fi-FI" sz="1400" dirty="0"/>
          </a:p>
          <a:p>
            <a:pPr marL="285750" indent="-285750">
              <a:buFont typeface="Arial" panose="020B0604020202020204" pitchFamily="34" charset="0"/>
              <a:buChar char="•"/>
            </a:pPr>
            <a:r>
              <a:rPr lang="fi-FI" sz="1400" dirty="0"/>
              <a:t>Toimintakate heikkeni vuonna 2021 Etelä-Savon maakunnassa 6,3 %. </a:t>
            </a:r>
          </a:p>
          <a:p>
            <a:endParaRPr lang="fi-FI" sz="1400" dirty="0"/>
          </a:p>
        </p:txBody>
      </p:sp>
      <p:sp>
        <p:nvSpPr>
          <p:cNvPr id="6" name="Ympyrä: Ontto 5">
            <a:extLst>
              <a:ext uri="{FF2B5EF4-FFF2-40B4-BE49-F238E27FC236}">
                <a16:creationId xmlns:a16="http://schemas.microsoft.com/office/drawing/2014/main" id="{19EEE163-DC42-4851-B884-E87B582AAEC6}"/>
              </a:ext>
              <a:ext uri="{C183D7F6-B498-43B3-948B-1728B52AA6E4}">
                <adec:decorative xmlns:adec="http://schemas.microsoft.com/office/drawing/2017/decorative" val="1"/>
              </a:ext>
            </a:extLst>
          </p:cNvPr>
          <p:cNvSpPr/>
          <p:nvPr/>
        </p:nvSpPr>
        <p:spPr>
          <a:xfrm>
            <a:off x="7161116" y="2276872"/>
            <a:ext cx="1023116" cy="373229"/>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12" name="Title 11">
            <a:extLst>
              <a:ext uri="{FF2B5EF4-FFF2-40B4-BE49-F238E27FC236}">
                <a16:creationId xmlns:a16="http://schemas.microsoft.com/office/drawing/2014/main" id="{DC33A4FF-58A6-AFA5-752F-302D8C926605}"/>
              </a:ext>
            </a:extLst>
          </p:cNvPr>
          <p:cNvSpPr txBox="1">
            <a:spLocks/>
          </p:cNvSpPr>
          <p:nvPr/>
        </p:nvSpPr>
        <p:spPr bwMode="auto">
          <a:xfrm>
            <a:off x="623392" y="6453336"/>
            <a:ext cx="1137726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15.6.2022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6115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D6EE6AB6-8DE5-455F-8EDE-663368025DE9}"/>
              </a:ext>
            </a:extLst>
          </p:cNvPr>
          <p:cNvSpPr>
            <a:spLocks noGrp="1"/>
          </p:cNvSpPr>
          <p:nvPr>
            <p:ph type="title"/>
          </p:nvPr>
        </p:nvSpPr>
        <p:spPr>
          <a:xfrm>
            <a:off x="623392" y="404664"/>
            <a:ext cx="11017224" cy="504056"/>
          </a:xfrm>
        </p:spPr>
        <p:txBody>
          <a:bodyPr/>
          <a:lstStyle/>
          <a:p>
            <a:r>
              <a:rPr lang="fi-FI" dirty="0"/>
              <a:t>Vuosikate 2021, euroa/asukas ja muutos (euroa/as.) 2020- 2021</a:t>
            </a:r>
          </a:p>
        </p:txBody>
      </p:sp>
      <p:pic>
        <p:nvPicPr>
          <p:cNvPr id="5" name="Kuva 4" descr="Palkkikaavio: vuosikate Etelä-Savossa kunnittain 2021, euroa per asukas. Vuosikate per asukas oli positiivinen lähes kaikissa kunnissa, eniten Enonkoskella, 1 331 euroa per asukas. Vuosikate oli negatiivinen, vain Pertunmaalla, -207 euroa per asukas. Etelä-Savossa keskimäärin vuosikate oli 479 euroa per asukas.">
            <a:extLst>
              <a:ext uri="{FF2B5EF4-FFF2-40B4-BE49-F238E27FC236}">
                <a16:creationId xmlns:a16="http://schemas.microsoft.com/office/drawing/2014/main" id="{7056293B-5A7C-1704-05A0-BAFEC8E37F00}"/>
              </a:ext>
            </a:extLst>
          </p:cNvPr>
          <p:cNvPicPr>
            <a:picLocks noChangeAspect="1"/>
          </p:cNvPicPr>
          <p:nvPr/>
        </p:nvPicPr>
        <p:blipFill>
          <a:blip r:embed="rId2"/>
          <a:stretch>
            <a:fillRect/>
          </a:stretch>
        </p:blipFill>
        <p:spPr>
          <a:xfrm>
            <a:off x="911424" y="1052736"/>
            <a:ext cx="4392488" cy="5110074"/>
          </a:xfrm>
          <a:prstGeom prst="rect">
            <a:avLst/>
          </a:prstGeom>
        </p:spPr>
      </p:pic>
      <p:pic>
        <p:nvPicPr>
          <p:cNvPr id="8" name="Kuva 7" descr="Palkkikaavio: vuosikatteen (euroa per asukas) prosenttimuutos Etelä-Savossa kunnittain 2020-2021. Vuosikate per asukas heikkeni kaikissa muissa kunnissa paitsi Enonkoskella, jossa se kasvoi 21,3 prosenttia ja Pieksämäellä, jossa se kasvoi 0,2 prosenttia. Suhteellisesti eniten vuosikate heikkeni edellisvuodesta Pertunmaalla ja Mäntyharjulla. Etelä-Savossa vuosikatteen muutos oli keskimäärin -37,8 prosenttia.">
            <a:extLst>
              <a:ext uri="{FF2B5EF4-FFF2-40B4-BE49-F238E27FC236}">
                <a16:creationId xmlns:a16="http://schemas.microsoft.com/office/drawing/2014/main" id="{71F1A40E-B499-9002-A0F3-987CF4C7A849}"/>
              </a:ext>
            </a:extLst>
          </p:cNvPr>
          <p:cNvPicPr>
            <a:picLocks noChangeAspect="1"/>
          </p:cNvPicPr>
          <p:nvPr/>
        </p:nvPicPr>
        <p:blipFill>
          <a:blip r:embed="rId3"/>
          <a:stretch>
            <a:fillRect/>
          </a:stretch>
        </p:blipFill>
        <p:spPr>
          <a:xfrm>
            <a:off x="5375920" y="1124744"/>
            <a:ext cx="4250300" cy="4980930"/>
          </a:xfrm>
          <a:prstGeom prst="rect">
            <a:avLst/>
          </a:prstGeom>
        </p:spPr>
      </p:pic>
      <p:sp>
        <p:nvSpPr>
          <p:cNvPr id="13" name="Ympyrä: Ontto 12">
            <a:extLst>
              <a:ext uri="{FF2B5EF4-FFF2-40B4-BE49-F238E27FC236}">
                <a16:creationId xmlns:a16="http://schemas.microsoft.com/office/drawing/2014/main" id="{A8E43214-405A-E47F-E306-4CDB3A9E54F0}"/>
              </a:ext>
              <a:ext uri="{C183D7F6-B498-43B3-948B-1728B52AA6E4}">
                <adec:decorative xmlns:adec="http://schemas.microsoft.com/office/drawing/2017/decorative" val="1"/>
              </a:ext>
            </a:extLst>
          </p:cNvPr>
          <p:cNvSpPr/>
          <p:nvPr/>
        </p:nvSpPr>
        <p:spPr>
          <a:xfrm>
            <a:off x="695400" y="4149080"/>
            <a:ext cx="1533071" cy="37774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Ympyrä: Ontto 14">
            <a:extLst>
              <a:ext uri="{FF2B5EF4-FFF2-40B4-BE49-F238E27FC236}">
                <a16:creationId xmlns:a16="http://schemas.microsoft.com/office/drawing/2014/main" id="{E66AA8A4-A281-DA75-79E0-67653404573D}"/>
              </a:ext>
              <a:ext uri="{C183D7F6-B498-43B3-948B-1728B52AA6E4}">
                <adec:decorative xmlns:adec="http://schemas.microsoft.com/office/drawing/2017/decorative" val="1"/>
              </a:ext>
            </a:extLst>
          </p:cNvPr>
          <p:cNvSpPr/>
          <p:nvPr/>
        </p:nvSpPr>
        <p:spPr>
          <a:xfrm>
            <a:off x="5159896" y="3140968"/>
            <a:ext cx="1533071" cy="377742"/>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Title 11">
            <a:extLst>
              <a:ext uri="{FF2B5EF4-FFF2-40B4-BE49-F238E27FC236}">
                <a16:creationId xmlns:a16="http://schemas.microsoft.com/office/drawing/2014/main" id="{3B00F5BA-BDD7-F9D6-7938-CE725A6AE618}"/>
              </a:ext>
            </a:extLst>
          </p:cNvPr>
          <p:cNvSpPr txBox="1">
            <a:spLocks/>
          </p:cNvSpPr>
          <p:nvPr/>
        </p:nvSpPr>
        <p:spPr bwMode="auto">
          <a:xfrm>
            <a:off x="623392" y="6453336"/>
            <a:ext cx="1137726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15.6.2022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08630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204A8332-6EBC-4F23-A6AC-B921AA4E1921}"/>
              </a:ext>
            </a:extLst>
          </p:cNvPr>
          <p:cNvSpPr>
            <a:spLocks noGrp="1"/>
          </p:cNvSpPr>
          <p:nvPr>
            <p:ph type="title"/>
          </p:nvPr>
        </p:nvSpPr>
        <p:spPr>
          <a:xfrm>
            <a:off x="623392" y="332656"/>
            <a:ext cx="7704856" cy="864096"/>
          </a:xfrm>
        </p:spPr>
        <p:txBody>
          <a:bodyPr/>
          <a:lstStyle/>
          <a:p>
            <a:r>
              <a:rPr lang="fi-FI" dirty="0"/>
              <a:t>Tilikauden ali-/ylijäämä 2021, euroa/asukas sekä tilikauden ali-/ylijäämä 2017 - 2021 (1 000 euroa)</a:t>
            </a:r>
          </a:p>
        </p:txBody>
      </p:sp>
      <p:pic>
        <p:nvPicPr>
          <p:cNvPr id="17" name="Kuva 16" descr="Palkkikaavio: tilikauden tulos Etelä-Savossa kunnittain 2021, euroa per asukas. Asukasta kohti laskettuna eniten plussalla Etelä-Savon kunnista tilikauden tulos oli  Enonkoskella, 913 euroa per asukas, ja eniten miinuksella Pertunmaalla, -583 euroa per asukas. Etelä-Savossa keskimäärin tilikauden tulos oli 123,6 euroa per asukas.">
            <a:extLst>
              <a:ext uri="{FF2B5EF4-FFF2-40B4-BE49-F238E27FC236}">
                <a16:creationId xmlns:a16="http://schemas.microsoft.com/office/drawing/2014/main" id="{27767A15-E104-0F1C-7AE3-8728A0B72723}"/>
              </a:ext>
            </a:extLst>
          </p:cNvPr>
          <p:cNvPicPr>
            <a:picLocks noChangeAspect="1"/>
          </p:cNvPicPr>
          <p:nvPr/>
        </p:nvPicPr>
        <p:blipFill>
          <a:blip r:embed="rId2"/>
          <a:stretch>
            <a:fillRect/>
          </a:stretch>
        </p:blipFill>
        <p:spPr>
          <a:xfrm>
            <a:off x="695400" y="1412776"/>
            <a:ext cx="4849469" cy="4680520"/>
          </a:xfrm>
          <a:prstGeom prst="rect">
            <a:avLst/>
          </a:prstGeom>
        </p:spPr>
      </p:pic>
      <p:sp>
        <p:nvSpPr>
          <p:cNvPr id="14" name="Ympyrä: Ontto 13">
            <a:extLst>
              <a:ext uri="{FF2B5EF4-FFF2-40B4-BE49-F238E27FC236}">
                <a16:creationId xmlns:a16="http://schemas.microsoft.com/office/drawing/2014/main" id="{0B881E7B-7AB2-C0C1-F305-053CFE7D841E}"/>
              </a:ext>
              <a:ext uri="{C183D7F6-B498-43B3-948B-1728B52AA6E4}">
                <adec:decorative xmlns:adec="http://schemas.microsoft.com/office/drawing/2017/decorative" val="1"/>
              </a:ext>
            </a:extLst>
          </p:cNvPr>
          <p:cNvSpPr/>
          <p:nvPr/>
        </p:nvSpPr>
        <p:spPr>
          <a:xfrm>
            <a:off x="791227" y="3987551"/>
            <a:ext cx="1272325" cy="305545"/>
          </a:xfrm>
          <a:prstGeom prst="donut">
            <a:avLst>
              <a:gd name="adj" fmla="val 3872"/>
            </a:avLst>
          </a:prstGeom>
          <a:solidFill>
            <a:srgbClr val="92D050"/>
          </a:solidFill>
          <a:ln>
            <a:solidFill>
              <a:srgbClr val="92D05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i-FI">
              <a:solidFill>
                <a:schemeClr val="tx1"/>
              </a:solidFill>
            </a:endParaRPr>
          </a:p>
        </p:txBody>
      </p:sp>
      <p:sp>
        <p:nvSpPr>
          <p:cNvPr id="9" name="Tekstiruutu 8">
            <a:extLst>
              <a:ext uri="{FF2B5EF4-FFF2-40B4-BE49-F238E27FC236}">
                <a16:creationId xmlns:a16="http://schemas.microsoft.com/office/drawing/2014/main" id="{59EF89D1-831A-C1B4-10FB-E998237376F0}"/>
              </a:ext>
            </a:extLst>
          </p:cNvPr>
          <p:cNvSpPr txBox="1"/>
          <p:nvPr/>
        </p:nvSpPr>
        <p:spPr>
          <a:xfrm>
            <a:off x="6240016" y="1412776"/>
            <a:ext cx="5184576" cy="369332"/>
          </a:xfrm>
          <a:prstGeom prst="rect">
            <a:avLst/>
          </a:prstGeom>
          <a:noFill/>
        </p:spPr>
        <p:txBody>
          <a:bodyPr wrap="square" rtlCol="0">
            <a:spAutoFit/>
          </a:bodyPr>
          <a:lstStyle/>
          <a:p>
            <a:pPr algn="l"/>
            <a:r>
              <a:rPr lang="fi-FI" sz="1800" dirty="0"/>
              <a:t>Tilikauden ali-/ylijäämä 2017-2021, 1 000 euroa:</a:t>
            </a:r>
          </a:p>
        </p:txBody>
      </p:sp>
      <p:graphicFrame>
        <p:nvGraphicFramePr>
          <p:cNvPr id="7" name="Taulukko 6">
            <a:extLst>
              <a:ext uri="{FF2B5EF4-FFF2-40B4-BE49-F238E27FC236}">
                <a16:creationId xmlns:a16="http://schemas.microsoft.com/office/drawing/2014/main" id="{5A4DE85B-2A8E-8560-A45A-9D379EEA5E1D}"/>
              </a:ext>
            </a:extLst>
          </p:cNvPr>
          <p:cNvGraphicFramePr>
            <a:graphicFrameLocks noGrp="1"/>
          </p:cNvGraphicFramePr>
          <p:nvPr>
            <p:extLst>
              <p:ext uri="{D42A27DB-BD31-4B8C-83A1-F6EECF244321}">
                <p14:modId xmlns:p14="http://schemas.microsoft.com/office/powerpoint/2010/main" val="1525815692"/>
              </p:ext>
            </p:extLst>
          </p:nvPr>
        </p:nvGraphicFramePr>
        <p:xfrm>
          <a:off x="6312024" y="1844828"/>
          <a:ext cx="5040561" cy="2952324"/>
        </p:xfrm>
        <a:graphic>
          <a:graphicData uri="http://schemas.openxmlformats.org/drawingml/2006/table">
            <a:tbl>
              <a:tblPr firstRow="1" lastRow="1" bandRow="1">
                <a:tableStyleId>{5C22544A-7EE6-4342-B048-85BDC9FD1C3A}</a:tableStyleId>
              </a:tblPr>
              <a:tblGrid>
                <a:gridCol w="1036789">
                  <a:extLst>
                    <a:ext uri="{9D8B030D-6E8A-4147-A177-3AD203B41FA5}">
                      <a16:colId xmlns:a16="http://schemas.microsoft.com/office/drawing/2014/main" val="322565817"/>
                    </a:ext>
                  </a:extLst>
                </a:gridCol>
                <a:gridCol w="705899">
                  <a:extLst>
                    <a:ext uri="{9D8B030D-6E8A-4147-A177-3AD203B41FA5}">
                      <a16:colId xmlns:a16="http://schemas.microsoft.com/office/drawing/2014/main" val="241137703"/>
                    </a:ext>
                  </a:extLst>
                </a:gridCol>
                <a:gridCol w="705899">
                  <a:extLst>
                    <a:ext uri="{9D8B030D-6E8A-4147-A177-3AD203B41FA5}">
                      <a16:colId xmlns:a16="http://schemas.microsoft.com/office/drawing/2014/main" val="902613911"/>
                    </a:ext>
                  </a:extLst>
                </a:gridCol>
                <a:gridCol w="882375">
                  <a:extLst>
                    <a:ext uri="{9D8B030D-6E8A-4147-A177-3AD203B41FA5}">
                      <a16:colId xmlns:a16="http://schemas.microsoft.com/office/drawing/2014/main" val="715724222"/>
                    </a:ext>
                  </a:extLst>
                </a:gridCol>
                <a:gridCol w="827224">
                  <a:extLst>
                    <a:ext uri="{9D8B030D-6E8A-4147-A177-3AD203B41FA5}">
                      <a16:colId xmlns:a16="http://schemas.microsoft.com/office/drawing/2014/main" val="180179512"/>
                    </a:ext>
                  </a:extLst>
                </a:gridCol>
                <a:gridCol w="882375">
                  <a:extLst>
                    <a:ext uri="{9D8B030D-6E8A-4147-A177-3AD203B41FA5}">
                      <a16:colId xmlns:a16="http://schemas.microsoft.com/office/drawing/2014/main" val="3521819020"/>
                    </a:ext>
                  </a:extLst>
                </a:gridCol>
              </a:tblGrid>
              <a:tr h="207916">
                <a:tc>
                  <a:txBody>
                    <a:bodyPr/>
                    <a:lstStyle/>
                    <a:p>
                      <a:pPr algn="l" fontAlgn="b"/>
                      <a:r>
                        <a:rPr lang="fi-FI" sz="1200" u="none" strike="noStrike">
                          <a:effectLst/>
                        </a:rPr>
                        <a:t>Kunta</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TP2017</a:t>
                      </a:r>
                      <a:endParaRPr lang="fi-FI" sz="12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TP2018</a:t>
                      </a:r>
                      <a:endParaRPr lang="fi-FI" sz="12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TP2019</a:t>
                      </a:r>
                      <a:endParaRPr lang="fi-FI" sz="12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TP2020</a:t>
                      </a:r>
                      <a:endParaRPr lang="fi-FI" sz="1200" b="1"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TP2021</a:t>
                      </a:r>
                      <a:endParaRPr lang="fi-FI" sz="12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36527022"/>
                  </a:ext>
                </a:extLst>
              </a:tr>
              <a:tr h="207916">
                <a:tc>
                  <a:txBody>
                    <a:bodyPr/>
                    <a:lstStyle/>
                    <a:p>
                      <a:pPr algn="l" fontAlgn="b"/>
                      <a:r>
                        <a:rPr lang="fi-FI" sz="1200" u="none" strike="noStrike">
                          <a:effectLst/>
                        </a:rPr>
                        <a:t>Enonkoski</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377</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-255</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162</a:t>
                      </a:r>
                      <a:endParaRPr lang="fi-FI"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929</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1 243</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48789636"/>
                  </a:ext>
                </a:extLst>
              </a:tr>
              <a:tr h="207916">
                <a:tc>
                  <a:txBody>
                    <a:bodyPr/>
                    <a:lstStyle/>
                    <a:p>
                      <a:pPr algn="l" fontAlgn="b"/>
                      <a:r>
                        <a:rPr lang="fi-FI" sz="1200" u="none" strike="noStrike">
                          <a:effectLst/>
                        </a:rPr>
                        <a:t>Hirvensalmi</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457</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696</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981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302</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64</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98496934"/>
                  </a:ext>
                </a:extLst>
              </a:tr>
              <a:tr h="207916">
                <a:tc>
                  <a:txBody>
                    <a:bodyPr/>
                    <a:lstStyle/>
                    <a:p>
                      <a:pPr algn="l" fontAlgn="b"/>
                      <a:r>
                        <a:rPr lang="fi-FI" sz="1200" u="none" strike="noStrike">
                          <a:effectLst/>
                        </a:rPr>
                        <a:t>Juva</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280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-153</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-750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751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1 427</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58671210"/>
                  </a:ext>
                </a:extLst>
              </a:tr>
              <a:tr h="249416">
                <a:tc>
                  <a:txBody>
                    <a:bodyPr/>
                    <a:lstStyle/>
                    <a:p>
                      <a:pPr algn="l" fontAlgn="b"/>
                      <a:r>
                        <a:rPr lang="fi-FI" sz="1200" u="none" strike="noStrike" dirty="0">
                          <a:effectLst/>
                        </a:rPr>
                        <a:t>Kangasniemi</a:t>
                      </a:r>
                      <a:endParaRPr lang="fi-FI"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1 202</a:t>
                      </a:r>
                      <a:endParaRPr lang="fi-FI"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-783</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-1 672</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2 375</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1 089</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22911705"/>
                  </a:ext>
                </a:extLst>
              </a:tr>
              <a:tr h="207916">
                <a:tc>
                  <a:txBody>
                    <a:bodyPr/>
                    <a:lstStyle/>
                    <a:p>
                      <a:pPr algn="l" fontAlgn="b"/>
                      <a:r>
                        <a:rPr lang="fi-FI" sz="1200" u="none" strike="noStrike">
                          <a:effectLst/>
                        </a:rPr>
                        <a:t>Mikkeli</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3 830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-13 329</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-18 083</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9 448</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-3 844</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48708204"/>
                  </a:ext>
                </a:extLst>
              </a:tr>
              <a:tr h="207916">
                <a:tc>
                  <a:txBody>
                    <a:bodyPr/>
                    <a:lstStyle/>
                    <a:p>
                      <a:pPr algn="l" fontAlgn="b"/>
                      <a:r>
                        <a:rPr lang="fi-FI" sz="1200" u="none" strike="noStrike">
                          <a:effectLst/>
                        </a:rPr>
                        <a:t>Mäntyharju</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173</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151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-2 420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2 160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-136</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18148172"/>
                  </a:ext>
                </a:extLst>
              </a:tr>
              <a:tr h="207916">
                <a:tc>
                  <a:txBody>
                    <a:bodyPr/>
                    <a:lstStyle/>
                    <a:p>
                      <a:pPr algn="l" fontAlgn="b"/>
                      <a:r>
                        <a:rPr lang="fi-FI" sz="1200" u="none" strike="noStrike">
                          <a:effectLst/>
                        </a:rPr>
                        <a:t>Pertunmaa</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169</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-1 350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-1 202</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-459</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-960</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35679031"/>
                  </a:ext>
                </a:extLst>
              </a:tr>
              <a:tr h="207916">
                <a:tc>
                  <a:txBody>
                    <a:bodyPr/>
                    <a:lstStyle/>
                    <a:p>
                      <a:pPr algn="l" fontAlgn="b"/>
                      <a:r>
                        <a:rPr lang="fi-FI" sz="1200" u="none" strike="noStrike">
                          <a:effectLst/>
                        </a:rPr>
                        <a:t>Pieksämäki</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4 831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-989</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-3 040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4 991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4 381</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98082119"/>
                  </a:ext>
                </a:extLst>
              </a:tr>
              <a:tr h="207916">
                <a:tc>
                  <a:txBody>
                    <a:bodyPr/>
                    <a:lstStyle/>
                    <a:p>
                      <a:pPr algn="l" fontAlgn="b"/>
                      <a:r>
                        <a:rPr lang="fi-FI" sz="1200" u="none" strike="noStrike">
                          <a:effectLst/>
                        </a:rPr>
                        <a:t>Puumala</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1 729</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1 707</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850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1 736</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1 579</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01857040"/>
                  </a:ext>
                </a:extLst>
              </a:tr>
              <a:tr h="207916">
                <a:tc>
                  <a:txBody>
                    <a:bodyPr/>
                    <a:lstStyle/>
                    <a:p>
                      <a:pPr algn="l" fontAlgn="b"/>
                      <a:r>
                        <a:rPr lang="fi-FI" sz="1200" u="none" strike="noStrike">
                          <a:effectLst/>
                        </a:rPr>
                        <a:t>Rantasalmi</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1 687</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-1 356</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1 360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1 056</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523</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75779447"/>
                  </a:ext>
                </a:extLst>
              </a:tr>
              <a:tr h="207916">
                <a:tc>
                  <a:txBody>
                    <a:bodyPr/>
                    <a:lstStyle/>
                    <a:p>
                      <a:pPr algn="l" fontAlgn="b"/>
                      <a:r>
                        <a:rPr lang="fi-FI" sz="1200" u="none" strike="noStrike">
                          <a:effectLst/>
                        </a:rPr>
                        <a:t>Savonlinna</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3 787</a:t>
                      </a:r>
                      <a:endParaRPr lang="fi-FI"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-4 886</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-6 053</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22 120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10 616</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87697670"/>
                  </a:ext>
                </a:extLst>
              </a:tr>
              <a:tr h="207916">
                <a:tc>
                  <a:txBody>
                    <a:bodyPr/>
                    <a:lstStyle/>
                    <a:p>
                      <a:pPr algn="l" fontAlgn="b"/>
                      <a:r>
                        <a:rPr lang="fi-FI" sz="1200" u="none" strike="noStrike">
                          <a:effectLst/>
                        </a:rPr>
                        <a:t>Sulkava</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2 046</a:t>
                      </a:r>
                      <a:endParaRPr lang="fi-FI"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767</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876</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792</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293</a:t>
                      </a:r>
                      <a:endParaRPr lang="fi-FI" sz="12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99039611"/>
                  </a:ext>
                </a:extLst>
              </a:tr>
              <a:tr h="207916">
                <a:tc>
                  <a:txBody>
                    <a:bodyPr/>
                    <a:lstStyle/>
                    <a:p>
                      <a:pPr algn="l" fontAlgn="b"/>
                      <a:r>
                        <a:rPr lang="fi-FI" sz="1200" u="none" strike="noStrike">
                          <a:effectLst/>
                        </a:rPr>
                        <a:t>Etelä-Savo</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20 568</a:t>
                      </a:r>
                      <a:endParaRPr lang="fi-FI" sz="12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-19 780</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-28 991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a:effectLst/>
                        </a:rPr>
                        <a:t>46 201</a:t>
                      </a:r>
                      <a:endParaRPr lang="fi-FI" sz="12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fi-FI" sz="1200" u="none" strike="noStrike" dirty="0">
                          <a:effectLst/>
                        </a:rPr>
                        <a:t>16 275</a:t>
                      </a:r>
                      <a:endParaRPr lang="fi-FI" sz="12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06243199"/>
                  </a:ext>
                </a:extLst>
              </a:tr>
            </a:tbl>
          </a:graphicData>
        </a:graphic>
      </p:graphicFrame>
      <p:sp>
        <p:nvSpPr>
          <p:cNvPr id="16" name="Title 11">
            <a:extLst>
              <a:ext uri="{FF2B5EF4-FFF2-40B4-BE49-F238E27FC236}">
                <a16:creationId xmlns:a16="http://schemas.microsoft.com/office/drawing/2014/main" id="{B42CE930-81F3-7593-0710-828DF096EA14}"/>
              </a:ext>
            </a:extLst>
          </p:cNvPr>
          <p:cNvSpPr txBox="1">
            <a:spLocks/>
          </p:cNvSpPr>
          <p:nvPr/>
        </p:nvSpPr>
        <p:spPr bwMode="auto">
          <a:xfrm>
            <a:off x="623392" y="6453336"/>
            <a:ext cx="1137726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kuntien tilinpäätökset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15.6.2022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36549545"/>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74984</TotalTime>
  <Words>783</Words>
  <Application>Microsoft Office PowerPoint</Application>
  <PresentationFormat>Laajakuva</PresentationFormat>
  <Paragraphs>194</Paragraphs>
  <Slides>16</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16</vt:i4>
      </vt:variant>
    </vt:vector>
  </HeadingPairs>
  <TitlesOfParts>
    <vt:vector size="20" baseType="lpstr">
      <vt:lpstr>Arial</vt:lpstr>
      <vt:lpstr>Calibri</vt:lpstr>
      <vt:lpstr>Times New Roman</vt:lpstr>
      <vt:lpstr>ESAVO</vt:lpstr>
      <vt:lpstr>Etelä-Savon kuntien tilinpäätöstiedot 2021</vt:lpstr>
      <vt:lpstr>Kuntien tiedot</vt:lpstr>
      <vt:lpstr>Väestönmuutos Etelä-Savossa 2020-2021, prosenttia</vt:lpstr>
      <vt:lpstr>Toimintatuotot 2018 - 2021, euroa/asukas</vt:lpstr>
      <vt:lpstr>Toimintakulut 2018 - 2021, euroa/asukas</vt:lpstr>
      <vt:lpstr>Toimintakate Etelä-Savossa kunnittain 2021, euroa/asukas</vt:lpstr>
      <vt:lpstr>Toimintakatteen (euroa/asukas) muutos 2020 - 2021, prosenttia</vt:lpstr>
      <vt:lpstr>Vuosikate 2021, euroa/asukas ja muutos (euroa/as.) 2020- 2021</vt:lpstr>
      <vt:lpstr>Tilikauden ali-/ylijäämä 2021, euroa/asukas sekä tilikauden ali-/ylijäämä 2017 - 2021 (1 000 euroa)</vt:lpstr>
      <vt:lpstr>Lainakanta 2021, euroa/asukas</vt:lpstr>
      <vt:lpstr>Kuntakonsernien tiedot</vt:lpstr>
      <vt:lpstr>Kuntakonsernien toimintakate 2021, euroa/asukas</vt:lpstr>
      <vt:lpstr>Kuntakonsernien vuosikate 2021, euroa/asukas</vt:lpstr>
      <vt:lpstr>Kuntakonsernien vuosikate 2018 - 2021, euroa/asukas</vt:lpstr>
      <vt:lpstr>Kuntakonsernien tilikauden tulos 2018 - 2021, euroa/asukas</vt:lpstr>
      <vt:lpstr>Kuntakonsernien lainakanta 2018 - 2021, euroa/asukas</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Tilinpäätökset 2019</dc:title>
  <dc:creator>Jaana Kokkonen</dc:creator>
  <cp:lastModifiedBy>Jaana Kokkonen</cp:lastModifiedBy>
  <cp:revision>174</cp:revision>
  <dcterms:created xsi:type="dcterms:W3CDTF">2020-02-25T14:36:39Z</dcterms:created>
  <dcterms:modified xsi:type="dcterms:W3CDTF">2022-06-17T11:45:16Z</dcterms:modified>
</cp:coreProperties>
</file>